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47E5A4-5A16-59E7-DABA-30F3460C89F3}" v="2258" dt="2021-10-16T08:21:25.3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10/16/2021</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87811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10/16/2021</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52036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10/16/2021</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946402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10/16/2021</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421942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10/16/2021</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64857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10/16/2021</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81971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10/16/2021</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280416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10/16/2021</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29708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10/16/2021</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673353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10/16/2021</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269251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10/16/2021</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071275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10/16/2021</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561187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researchleap.com/globalization-intersection-communication-innovation-knowledge/"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integramasmas.com/3-sugerencias-para-desarrollar-la-asertividad-primera-parte/" TargetMode="External"/><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thebluediamondgallery.com/wooden-tile/t/thank-you.html" TargetMode="External"/><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ww.getorganizedwizard.com/blog/2009/11/time-management-made-simple/"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researchleap.com/extracurricular-activities-success-development-communication-skills-role-parents-public-home-work/"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7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F716CC0-CAC9-43AB-ADE5-2D88EAF329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721" y="462838"/>
            <a:ext cx="11149858" cy="590529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F4E56A8-93D5-4BE3-AE61-84677331AD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D492A0C-1773-477B-83B5-C707CB0577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4" name="Picture 3" descr="Sunlit desk">
            <a:extLst>
              <a:ext uri="{FF2B5EF4-FFF2-40B4-BE49-F238E27FC236}">
                <a16:creationId xmlns:a16="http://schemas.microsoft.com/office/drawing/2014/main" id="{1297BE16-3A27-456B-A2C6-42B8FCC9EC80}"/>
              </a:ext>
            </a:extLst>
          </p:cNvPr>
          <p:cNvPicPr>
            <a:picLocks noChangeAspect="1"/>
          </p:cNvPicPr>
          <p:nvPr/>
        </p:nvPicPr>
        <p:blipFill rotWithShape="1">
          <a:blip r:embed="rId2">
            <a:alphaModFix amt="40000"/>
          </a:blip>
          <a:srcRect t="4920" r="1" b="15715"/>
          <a:stretch/>
        </p:blipFill>
        <p:spPr>
          <a:xfrm>
            <a:off x="482600" y="462838"/>
            <a:ext cx="11147071" cy="5905296"/>
          </a:xfrm>
          <a:prstGeom prst="rect">
            <a:avLst/>
          </a:prstGeom>
        </p:spPr>
      </p:pic>
      <p:sp>
        <p:nvSpPr>
          <p:cNvPr id="2" name="Title 1"/>
          <p:cNvSpPr>
            <a:spLocks noGrp="1"/>
          </p:cNvSpPr>
          <p:nvPr>
            <p:ph type="ctrTitle"/>
          </p:nvPr>
        </p:nvSpPr>
        <p:spPr>
          <a:xfrm>
            <a:off x="488153" y="2308862"/>
            <a:ext cx="10877814" cy="2233183"/>
          </a:xfrm>
        </p:spPr>
        <p:txBody>
          <a:bodyPr anchor="b">
            <a:normAutofit/>
          </a:bodyPr>
          <a:lstStyle/>
          <a:p>
            <a:pPr algn="ctr">
              <a:lnSpc>
                <a:spcPct val="90000"/>
              </a:lnSpc>
            </a:pPr>
            <a:r>
              <a:rPr lang="en-US" sz="5000" dirty="0">
                <a:solidFill>
                  <a:srgbClr val="FFFFFF"/>
                </a:solidFill>
                <a:latin typeface="Modern Love"/>
                <a:cs typeface="Calibri Light"/>
              </a:rPr>
              <a:t>Communication Skills, Time Management &amp; Interpersonal Skills</a:t>
            </a:r>
            <a:endParaRPr lang="en-US" sz="5000" dirty="0">
              <a:solidFill>
                <a:srgbClr val="FFFFFF"/>
              </a:solidFill>
              <a:latin typeface="Modern Love"/>
            </a:endParaRPr>
          </a:p>
        </p:txBody>
      </p:sp>
      <p:sp>
        <p:nvSpPr>
          <p:cNvPr id="3" name="Subtitle 2"/>
          <p:cNvSpPr>
            <a:spLocks noGrp="1"/>
          </p:cNvSpPr>
          <p:nvPr>
            <p:ph type="subTitle" idx="1"/>
          </p:nvPr>
        </p:nvSpPr>
        <p:spPr>
          <a:xfrm>
            <a:off x="6755955" y="5299206"/>
            <a:ext cx="4869025" cy="1072795"/>
          </a:xfrm>
        </p:spPr>
        <p:txBody>
          <a:bodyPr anchor="t">
            <a:normAutofit/>
          </a:bodyPr>
          <a:lstStyle/>
          <a:p>
            <a:pPr algn="ctr"/>
            <a:r>
              <a:rPr lang="en-US" sz="2500" dirty="0">
                <a:solidFill>
                  <a:srgbClr val="FFFFFF"/>
                </a:solidFill>
                <a:latin typeface="Times"/>
                <a:cs typeface="Times"/>
              </a:rPr>
              <a:t>Present By:- SHALOMSHAN</a:t>
            </a:r>
          </a:p>
          <a:p>
            <a:pPr algn="ctr"/>
            <a:r>
              <a:rPr lang="en-US" sz="2500" dirty="0">
                <a:solidFill>
                  <a:srgbClr val="FFFFFF"/>
                </a:solidFill>
                <a:latin typeface="Times"/>
                <a:cs typeface="Times"/>
              </a:rPr>
              <a:t>Batch:- 08</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userDrawn="1">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17"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4" name="Picture 4" descr="A picture containing person, indoor&#10;&#10;Description automatically generated">
            <a:extLst>
              <a:ext uri="{FF2B5EF4-FFF2-40B4-BE49-F238E27FC236}">
                <a16:creationId xmlns:a16="http://schemas.microsoft.com/office/drawing/2014/main" id="{FC4795AF-9659-495D-B7F2-41C3D17A5F1C}"/>
              </a:ext>
            </a:extLst>
          </p:cNvPr>
          <p:cNvPicPr>
            <a:picLocks noGrp="1" noChangeAspect="1"/>
          </p:cNvPicPr>
          <p:nvPr>
            <p:ph idx="1"/>
          </p:nvPr>
        </p:nvPicPr>
        <p:blipFill rotWithShape="1">
          <a:blip r:embed="rId2">
            <a:alphaModFix/>
            <a:extLst>
              <a:ext uri="{837473B0-CC2E-450A-ABE3-18F120FF3D39}">
                <a1611:picAttrSrcUrl xmlns:a1611="http://schemas.microsoft.com/office/drawing/2016/11/main" r:id="rId3"/>
              </a:ext>
            </a:extLst>
          </a:blip>
          <a:srcRect l="5357"/>
          <a:stretch/>
        </p:blipFill>
        <p:spPr>
          <a:xfrm>
            <a:off x="1530" y="10"/>
            <a:ext cx="12188941" cy="6857990"/>
          </a:xfrm>
          <a:prstGeom prst="rect">
            <a:avLst/>
          </a:prstGeom>
        </p:spPr>
      </p:pic>
      <p:sp>
        <p:nvSpPr>
          <p:cNvPr id="19" name="Rectangle 18">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1AE8B8-D5D0-402A-8815-71531C3A604C}"/>
              </a:ext>
            </a:extLst>
          </p:cNvPr>
          <p:cNvSpPr>
            <a:spLocks noGrp="1"/>
          </p:cNvSpPr>
          <p:nvPr>
            <p:ph type="title"/>
          </p:nvPr>
        </p:nvSpPr>
        <p:spPr>
          <a:xfrm>
            <a:off x="-2877" y="561646"/>
            <a:ext cx="12194876" cy="892355"/>
          </a:xfrm>
        </p:spPr>
        <p:txBody>
          <a:bodyPr vert="horz" lIns="91440" tIns="45720" rIns="91440" bIns="45720" rtlCol="0" anchor="b">
            <a:noAutofit/>
          </a:bodyPr>
          <a:lstStyle/>
          <a:p>
            <a:pPr algn="ctr">
              <a:lnSpc>
                <a:spcPct val="90000"/>
              </a:lnSpc>
            </a:pPr>
            <a:r>
              <a:rPr lang="en-US" sz="5000">
                <a:solidFill>
                  <a:srgbClr val="FFFFFF"/>
                </a:solidFill>
                <a:latin typeface="Modern Love"/>
              </a:rPr>
              <a:t>Communication in Interpersonal Skills</a:t>
            </a:r>
            <a:endParaRPr lang="en-US"/>
          </a:p>
        </p:txBody>
      </p:sp>
      <p:cxnSp>
        <p:nvCxnSpPr>
          <p:cNvPr id="21" name="Straight Connector 20">
            <a:extLst>
              <a:ext uri="{FF2B5EF4-FFF2-40B4-BE49-F238E27FC236}">
                <a16:creationId xmlns:a16="http://schemas.microsoft.com/office/drawing/2014/main" id="{6D02D326-F829-4915-A540-3A4D5ADFC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528E080-CC35-4F6C-9D3C-949904DC4D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2AC00ED-E5E2-490E-ADD3-5C513393F4EE}"/>
              </a:ext>
            </a:extLst>
          </p:cNvPr>
          <p:cNvSpPr txBox="1"/>
          <p:nvPr/>
        </p:nvSpPr>
        <p:spPr>
          <a:xfrm>
            <a:off x="483080" y="1877683"/>
            <a:ext cx="11153953"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solidFill>
                  <a:schemeClr val="bg1"/>
                </a:solidFill>
                <a:latin typeface="Times"/>
                <a:cs typeface="Times"/>
              </a:rPr>
              <a:t>Words are powerful tools of communication. Indeed, word choice can easily influence the thoughts, attitudes, and behavior of the people listening to us. Communication in Interpersonal Skills.</a:t>
            </a:r>
          </a:p>
          <a:p>
            <a:endParaRPr lang="en-US" sz="2500" dirty="0">
              <a:solidFill>
                <a:schemeClr val="bg1"/>
              </a:solidFill>
              <a:latin typeface="Times"/>
              <a:cs typeface="Times"/>
            </a:endParaRPr>
          </a:p>
          <a:p>
            <a:r>
              <a:rPr lang="en-US" sz="2500">
                <a:solidFill>
                  <a:schemeClr val="bg1"/>
                </a:solidFill>
                <a:latin typeface="Times"/>
                <a:cs typeface="Times"/>
              </a:rPr>
              <a:t>Similarly, proper attention to the language of others can give us insight to what it is that they are really saying, helping us to respond appropriately and effectively.</a:t>
            </a:r>
          </a:p>
        </p:txBody>
      </p:sp>
      <p:pic>
        <p:nvPicPr>
          <p:cNvPr id="8" name="Picture 9">
            <a:extLst>
              <a:ext uri="{FF2B5EF4-FFF2-40B4-BE49-F238E27FC236}">
                <a16:creationId xmlns:a16="http://schemas.microsoft.com/office/drawing/2014/main" id="{333F163D-4428-4514-B9B0-CB3D44AAE07D}"/>
              </a:ext>
            </a:extLst>
          </p:cNvPr>
          <p:cNvPicPr>
            <a:picLocks noChangeAspect="1"/>
          </p:cNvPicPr>
          <p:nvPr/>
        </p:nvPicPr>
        <p:blipFill>
          <a:blip r:embed="rId4"/>
          <a:stretch>
            <a:fillRect/>
          </a:stretch>
        </p:blipFill>
        <p:spPr>
          <a:xfrm>
            <a:off x="9454551" y="4240602"/>
            <a:ext cx="2743200" cy="2057400"/>
          </a:xfrm>
          <a:prstGeom prst="rect">
            <a:avLst/>
          </a:prstGeom>
        </p:spPr>
      </p:pic>
    </p:spTree>
    <p:extLst>
      <p:ext uri="{BB962C8B-B14F-4D97-AF65-F5344CB8AC3E}">
        <p14:creationId xmlns:p14="http://schemas.microsoft.com/office/powerpoint/2010/main" val="1808061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userDrawn="1">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17"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5" name="Picture 4" descr="Working space background">
            <a:extLst>
              <a:ext uri="{FF2B5EF4-FFF2-40B4-BE49-F238E27FC236}">
                <a16:creationId xmlns:a16="http://schemas.microsoft.com/office/drawing/2014/main" id="{279E0816-38DB-40F2-9A09-98023ECE81FD}"/>
              </a:ext>
            </a:extLst>
          </p:cNvPr>
          <p:cNvPicPr>
            <a:picLocks noChangeAspect="1"/>
          </p:cNvPicPr>
          <p:nvPr/>
        </p:nvPicPr>
        <p:blipFill rotWithShape="1">
          <a:blip r:embed="rId2">
            <a:alphaModFix/>
          </a:blip>
          <a:srcRect t="7893" r="6" b="7695"/>
          <a:stretch/>
        </p:blipFill>
        <p:spPr>
          <a:xfrm>
            <a:off x="1530" y="10"/>
            <a:ext cx="12188941" cy="6857990"/>
          </a:xfrm>
          <a:prstGeom prst="rect">
            <a:avLst/>
          </a:prstGeom>
        </p:spPr>
      </p:pic>
      <p:sp>
        <p:nvSpPr>
          <p:cNvPr id="19" name="Rectangle 18">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4F228-A5A9-45EC-9DCA-A37A6BBB4E8F}"/>
              </a:ext>
            </a:extLst>
          </p:cNvPr>
          <p:cNvSpPr>
            <a:spLocks noGrp="1"/>
          </p:cNvSpPr>
          <p:nvPr>
            <p:ph type="title"/>
          </p:nvPr>
        </p:nvSpPr>
        <p:spPr>
          <a:xfrm>
            <a:off x="-2877" y="489758"/>
            <a:ext cx="8974348" cy="877978"/>
          </a:xfrm>
        </p:spPr>
        <p:txBody>
          <a:bodyPr vert="horz" lIns="91440" tIns="45720" rIns="91440" bIns="45720" rtlCol="0" anchor="b">
            <a:noAutofit/>
          </a:bodyPr>
          <a:lstStyle/>
          <a:p>
            <a:pPr>
              <a:lnSpc>
                <a:spcPct val="90000"/>
              </a:lnSpc>
            </a:pPr>
            <a:r>
              <a:rPr lang="en-US" sz="5000">
                <a:solidFill>
                  <a:srgbClr val="FF0000"/>
                </a:solidFill>
                <a:latin typeface="Modern Love"/>
              </a:rPr>
              <a:t>Tools in Interpersonal Skills</a:t>
            </a:r>
          </a:p>
        </p:txBody>
      </p:sp>
      <p:cxnSp>
        <p:nvCxnSpPr>
          <p:cNvPr id="21" name="Straight Connector 20">
            <a:extLst>
              <a:ext uri="{FF2B5EF4-FFF2-40B4-BE49-F238E27FC236}">
                <a16:creationId xmlns:a16="http://schemas.microsoft.com/office/drawing/2014/main" id="{6D02D326-F829-4915-A540-3A4D5ADFC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528E080-CC35-4F6C-9D3C-949904DC4D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CAAC72F3-DC67-479A-9BE2-D6E7748CDF42}"/>
              </a:ext>
            </a:extLst>
          </p:cNvPr>
          <p:cNvSpPr txBox="1"/>
          <p:nvPr/>
        </p:nvSpPr>
        <p:spPr>
          <a:xfrm>
            <a:off x="439948" y="1590136"/>
            <a:ext cx="8652293"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500">
                <a:solidFill>
                  <a:srgbClr val="FF0000"/>
                </a:solidFill>
                <a:latin typeface="Times"/>
                <a:cs typeface="Times"/>
              </a:rPr>
              <a:t>Interpersonal skills are the tools people use to interact and</a:t>
            </a:r>
            <a:r>
              <a:rPr lang="en-US" sz="2500" dirty="0">
                <a:solidFill>
                  <a:srgbClr val="FF0000"/>
                </a:solidFill>
                <a:latin typeface="Times"/>
                <a:cs typeface="Times"/>
              </a:rPr>
              <a:t> </a:t>
            </a:r>
            <a:r>
              <a:rPr lang="en-US" sz="2500">
                <a:solidFill>
                  <a:srgbClr val="FF0000"/>
                </a:solidFill>
                <a:latin typeface="Times"/>
                <a:cs typeface="Times"/>
              </a:rPr>
              <a:t>communicate with individuals in an organizational environment.</a:t>
            </a:r>
            <a:r>
              <a:rPr lang="en-US" sz="2500" dirty="0">
                <a:solidFill>
                  <a:srgbClr val="FF0000"/>
                </a:solidFill>
                <a:latin typeface="Times"/>
                <a:cs typeface="Times"/>
              </a:rPr>
              <a:t> </a:t>
            </a:r>
            <a:r>
              <a:rPr lang="en-US" sz="2500">
                <a:solidFill>
                  <a:srgbClr val="FF0000"/>
                </a:solidFill>
                <a:latin typeface="Times"/>
                <a:cs typeface="Times"/>
              </a:rPr>
              <a:t>There are seven main areas of interpersonal communication.</a:t>
            </a:r>
            <a:endParaRPr lang="en-US" sz="2500">
              <a:solidFill>
                <a:srgbClr val="FF0000"/>
              </a:solidFill>
            </a:endParaRPr>
          </a:p>
          <a:p>
            <a:pPr algn="just"/>
            <a:endParaRPr lang="en-US" sz="2500" dirty="0">
              <a:solidFill>
                <a:schemeClr val="bg1"/>
              </a:solidFill>
              <a:latin typeface="Times"/>
              <a:cs typeface="Times"/>
            </a:endParaRPr>
          </a:p>
          <a:p>
            <a:pPr algn="just"/>
            <a:r>
              <a:rPr lang="en-US" sz="2500">
                <a:solidFill>
                  <a:schemeClr val="bg1"/>
                </a:solidFill>
                <a:latin typeface="Times"/>
                <a:ea typeface="+mn-lt"/>
                <a:cs typeface="+mn-lt"/>
              </a:rPr>
              <a:t>The seven areas are:</a:t>
            </a:r>
            <a:endParaRPr lang="en-US" sz="2500">
              <a:solidFill>
                <a:schemeClr val="bg1"/>
              </a:solidFill>
              <a:latin typeface="Times"/>
              <a:cs typeface="Times"/>
            </a:endParaRPr>
          </a:p>
          <a:p>
            <a:pPr algn="just"/>
            <a:r>
              <a:rPr lang="en-US" sz="2500">
                <a:solidFill>
                  <a:schemeClr val="bg1"/>
                </a:solidFill>
                <a:latin typeface="Times"/>
                <a:ea typeface="+mn-lt"/>
                <a:cs typeface="+mn-lt"/>
              </a:rPr>
              <a:t>•Verbal communication</a:t>
            </a:r>
            <a:endParaRPr lang="en-US" sz="2500">
              <a:solidFill>
                <a:schemeClr val="bg1"/>
              </a:solidFill>
              <a:latin typeface="Times"/>
              <a:cs typeface="Times"/>
            </a:endParaRPr>
          </a:p>
          <a:p>
            <a:pPr algn="just"/>
            <a:r>
              <a:rPr lang="en-US" sz="2500">
                <a:solidFill>
                  <a:schemeClr val="bg1"/>
                </a:solidFill>
                <a:latin typeface="Times"/>
                <a:ea typeface="+mn-lt"/>
                <a:cs typeface="+mn-lt"/>
              </a:rPr>
              <a:t>•Non-verbal communication</a:t>
            </a:r>
            <a:endParaRPr lang="en-US" sz="2500">
              <a:solidFill>
                <a:schemeClr val="bg1"/>
              </a:solidFill>
              <a:latin typeface="Times"/>
              <a:cs typeface="Times"/>
            </a:endParaRPr>
          </a:p>
          <a:p>
            <a:pPr algn="just"/>
            <a:r>
              <a:rPr lang="en-US" sz="2500">
                <a:solidFill>
                  <a:schemeClr val="bg1"/>
                </a:solidFill>
                <a:latin typeface="Times"/>
                <a:ea typeface="+mn-lt"/>
                <a:cs typeface="+mn-lt"/>
              </a:rPr>
              <a:t>•Listening skills</a:t>
            </a:r>
            <a:endParaRPr lang="en-US" sz="2500">
              <a:solidFill>
                <a:schemeClr val="bg1"/>
              </a:solidFill>
              <a:latin typeface="Times"/>
              <a:cs typeface="Times"/>
            </a:endParaRPr>
          </a:p>
          <a:p>
            <a:pPr algn="just"/>
            <a:r>
              <a:rPr lang="en-US" sz="2500">
                <a:solidFill>
                  <a:schemeClr val="bg1"/>
                </a:solidFill>
                <a:latin typeface="Times"/>
                <a:ea typeface="+mn-lt"/>
                <a:cs typeface="+mn-lt"/>
              </a:rPr>
              <a:t>•Negotiation</a:t>
            </a:r>
            <a:endParaRPr lang="en-US" sz="2500">
              <a:solidFill>
                <a:schemeClr val="bg1"/>
              </a:solidFill>
              <a:latin typeface="Times"/>
              <a:cs typeface="Times"/>
            </a:endParaRPr>
          </a:p>
          <a:p>
            <a:pPr algn="just"/>
            <a:r>
              <a:rPr lang="en-US" sz="2500">
                <a:solidFill>
                  <a:schemeClr val="bg1"/>
                </a:solidFill>
                <a:latin typeface="Times"/>
                <a:ea typeface="+mn-lt"/>
                <a:cs typeface="+mn-lt"/>
              </a:rPr>
              <a:t>•Problem-solving</a:t>
            </a:r>
            <a:endParaRPr lang="en-US" sz="2500">
              <a:solidFill>
                <a:schemeClr val="bg1"/>
              </a:solidFill>
              <a:latin typeface="Times"/>
              <a:cs typeface="Times"/>
            </a:endParaRPr>
          </a:p>
          <a:p>
            <a:pPr algn="just"/>
            <a:r>
              <a:rPr lang="en-US" sz="2500">
                <a:solidFill>
                  <a:schemeClr val="bg1"/>
                </a:solidFill>
                <a:latin typeface="Times"/>
                <a:ea typeface="+mn-lt"/>
                <a:cs typeface="+mn-lt"/>
              </a:rPr>
              <a:t>•Decision-making</a:t>
            </a:r>
            <a:endParaRPr lang="en-US" sz="2500">
              <a:solidFill>
                <a:schemeClr val="bg1"/>
              </a:solidFill>
              <a:latin typeface="Times"/>
              <a:cs typeface="Times"/>
            </a:endParaRPr>
          </a:p>
          <a:p>
            <a:pPr algn="just"/>
            <a:r>
              <a:rPr lang="en-US" sz="2500">
                <a:solidFill>
                  <a:schemeClr val="bg1"/>
                </a:solidFill>
                <a:latin typeface="Times"/>
                <a:ea typeface="+mn-lt"/>
                <a:cs typeface="+mn-lt"/>
              </a:rPr>
              <a:t>•Assertiveness</a:t>
            </a:r>
            <a:endParaRPr lang="en-US" sz="2500">
              <a:solidFill>
                <a:schemeClr val="bg1"/>
              </a:solidFill>
              <a:latin typeface="Times"/>
              <a:cs typeface="Times"/>
            </a:endParaRPr>
          </a:p>
        </p:txBody>
      </p:sp>
      <p:pic>
        <p:nvPicPr>
          <p:cNvPr id="6" name="Picture 6" descr="Graphical user interface, text&#10;&#10;Description automatically generated">
            <a:extLst>
              <a:ext uri="{FF2B5EF4-FFF2-40B4-BE49-F238E27FC236}">
                <a16:creationId xmlns:a16="http://schemas.microsoft.com/office/drawing/2014/main" id="{91F3229D-6123-42FE-8482-76FC4757E271}"/>
              </a:ext>
            </a:extLst>
          </p:cNvPr>
          <p:cNvPicPr>
            <a:picLocks noChangeAspect="1"/>
          </p:cNvPicPr>
          <p:nvPr/>
        </p:nvPicPr>
        <p:blipFill>
          <a:blip r:embed="rId3"/>
          <a:stretch>
            <a:fillRect/>
          </a:stretch>
        </p:blipFill>
        <p:spPr>
          <a:xfrm>
            <a:off x="7355457" y="4240602"/>
            <a:ext cx="2743200" cy="2057400"/>
          </a:xfrm>
          <a:prstGeom prst="rect">
            <a:avLst/>
          </a:prstGeom>
        </p:spPr>
      </p:pic>
    </p:spTree>
    <p:extLst>
      <p:ext uri="{BB962C8B-B14F-4D97-AF65-F5344CB8AC3E}">
        <p14:creationId xmlns:p14="http://schemas.microsoft.com/office/powerpoint/2010/main" val="3950520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userDrawn="1">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17" name="Freeform: Shape 16">
            <a:extLst>
              <a:ext uri="{FF2B5EF4-FFF2-40B4-BE49-F238E27FC236}">
                <a16:creationId xmlns:a16="http://schemas.microsoft.com/office/drawing/2014/main" id="{EA7E347D-B32A-4759-B7FF-FD25A9AEE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8" y="-17141"/>
            <a:ext cx="12188952" cy="6875141"/>
          </a:xfrm>
          <a:custGeom>
            <a:avLst/>
            <a:gdLst>
              <a:gd name="connsiteX0" fmla="*/ 1488154 w 12188952"/>
              <a:gd name="connsiteY0" fmla="*/ 3508108 h 6875141"/>
              <a:gd name="connsiteX1" fmla="*/ 1292116 w 12188952"/>
              <a:gd name="connsiteY1" fmla="*/ 3704145 h 6875141"/>
              <a:gd name="connsiteX2" fmla="*/ 1488154 w 12188952"/>
              <a:gd name="connsiteY2" fmla="*/ 3900182 h 6875141"/>
              <a:gd name="connsiteX3" fmla="*/ 1684192 w 12188952"/>
              <a:gd name="connsiteY3" fmla="*/ 3704145 h 6875141"/>
              <a:gd name="connsiteX4" fmla="*/ 1488154 w 12188952"/>
              <a:gd name="connsiteY4" fmla="*/ 3508108 h 6875141"/>
              <a:gd name="connsiteX5" fmla="*/ 12188951 w 12188952"/>
              <a:gd name="connsiteY5" fmla="*/ 3213837 h 6875141"/>
              <a:gd name="connsiteX6" fmla="*/ 11900948 w 12188952"/>
              <a:gd name="connsiteY6" fmla="*/ 3213837 h 6875141"/>
              <a:gd name="connsiteX7" fmla="*/ 10063117 w 12188952"/>
              <a:gd name="connsiteY7" fmla="*/ 5051668 h 6875141"/>
              <a:gd name="connsiteX8" fmla="*/ 10063117 w 12188952"/>
              <a:gd name="connsiteY8" fmla="*/ 6875141 h 6875141"/>
              <a:gd name="connsiteX9" fmla="*/ 12073153 w 12188952"/>
              <a:gd name="connsiteY9" fmla="*/ 6875141 h 6875141"/>
              <a:gd name="connsiteX10" fmla="*/ 12083467 w 12188952"/>
              <a:gd name="connsiteY10" fmla="*/ 6874620 h 6875141"/>
              <a:gd name="connsiteX11" fmla="*/ 12188951 w 12188952"/>
              <a:gd name="connsiteY11" fmla="*/ 6858522 h 6875141"/>
              <a:gd name="connsiteX12" fmla="*/ 12188951 w 12188952"/>
              <a:gd name="connsiteY12" fmla="*/ 6280730 h 6875141"/>
              <a:gd name="connsiteX13" fmla="*/ 12188952 w 12188952"/>
              <a:gd name="connsiteY13" fmla="*/ 6280729 h 6875141"/>
              <a:gd name="connsiteX14" fmla="*/ 12188952 w 12188952"/>
              <a:gd name="connsiteY14" fmla="*/ 3832194 h 6875141"/>
              <a:gd name="connsiteX15" fmla="*/ 12188951 w 12188952"/>
              <a:gd name="connsiteY15" fmla="*/ 3832194 h 6875141"/>
              <a:gd name="connsiteX16" fmla="*/ 0 w 12188952"/>
              <a:gd name="connsiteY16" fmla="*/ 2798382 h 6875141"/>
              <a:gd name="connsiteX17" fmla="*/ 0 w 12188952"/>
              <a:gd name="connsiteY17" fmla="*/ 4217834 h 6875141"/>
              <a:gd name="connsiteX18" fmla="*/ 10291 w 12188952"/>
              <a:gd name="connsiteY18" fmla="*/ 4210345 h 6875141"/>
              <a:gd name="connsiteX19" fmla="*/ 460407 w 12188952"/>
              <a:gd name="connsiteY19" fmla="*/ 3508108 h 6875141"/>
              <a:gd name="connsiteX20" fmla="*/ 10291 w 12188952"/>
              <a:gd name="connsiteY20" fmla="*/ 2805871 h 6875141"/>
              <a:gd name="connsiteX21" fmla="*/ 11563230 w 12188952"/>
              <a:gd name="connsiteY21" fmla="*/ 603215 h 6875141"/>
              <a:gd name="connsiteX22" fmla="*/ 11381044 w 12188952"/>
              <a:gd name="connsiteY22" fmla="*/ 620944 h 6875141"/>
              <a:gd name="connsiteX23" fmla="*/ 11546600 w 12188952"/>
              <a:gd name="connsiteY23" fmla="*/ 1418331 h 6875141"/>
              <a:gd name="connsiteX24" fmla="*/ 12161801 w 12188952"/>
              <a:gd name="connsiteY24" fmla="*/ 1601617 h 6875141"/>
              <a:gd name="connsiteX25" fmla="*/ 12185891 w 12188952"/>
              <a:gd name="connsiteY25" fmla="*/ 1600043 h 6875141"/>
              <a:gd name="connsiteX26" fmla="*/ 12185891 w 12188952"/>
              <a:gd name="connsiteY26" fmla="*/ 795119 h 6875141"/>
              <a:gd name="connsiteX27" fmla="*/ 12178431 w 12188952"/>
              <a:gd name="connsiteY27" fmla="*/ 786500 h 6875141"/>
              <a:gd name="connsiteX28" fmla="*/ 11563230 w 12188952"/>
              <a:gd name="connsiteY28" fmla="*/ 603215 h 6875141"/>
              <a:gd name="connsiteX29" fmla="*/ 1368216 w 12188952"/>
              <a:gd name="connsiteY29" fmla="*/ 0 h 6875141"/>
              <a:gd name="connsiteX30" fmla="*/ 0 w 12188952"/>
              <a:gd name="connsiteY30" fmla="*/ 0 h 6875141"/>
              <a:gd name="connsiteX31" fmla="*/ 0 w 12188952"/>
              <a:gd name="connsiteY31" fmla="*/ 1368215 h 6875141"/>
              <a:gd name="connsiteX32" fmla="*/ 1372241 w 12188952"/>
              <a:gd name="connsiteY32" fmla="*/ 2740456 h 6875141"/>
              <a:gd name="connsiteX33" fmla="*/ 2740456 w 12188952"/>
              <a:gd name="connsiteY33" fmla="*/ 2740456 h 6875141"/>
              <a:gd name="connsiteX34" fmla="*/ 2740456 w 12188952"/>
              <a:gd name="connsiteY34" fmla="*/ 1372240 h 6875141"/>
              <a:gd name="connsiteX35" fmla="*/ 1368216 w 12188952"/>
              <a:gd name="connsiteY35" fmla="*/ 0 h 687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88952" h="6875141">
                <a:moveTo>
                  <a:pt x="1488154" y="3508108"/>
                </a:moveTo>
                <a:cubicBezTo>
                  <a:pt x="1379885" y="3508108"/>
                  <a:pt x="1292116" y="3595877"/>
                  <a:pt x="1292116" y="3704145"/>
                </a:cubicBezTo>
                <a:cubicBezTo>
                  <a:pt x="1292116" y="3812413"/>
                  <a:pt x="1379885" y="3900182"/>
                  <a:pt x="1488154" y="3900182"/>
                </a:cubicBezTo>
                <a:cubicBezTo>
                  <a:pt x="1596423" y="3900182"/>
                  <a:pt x="1684192" y="3812413"/>
                  <a:pt x="1684192" y="3704145"/>
                </a:cubicBezTo>
                <a:cubicBezTo>
                  <a:pt x="1684192" y="3595877"/>
                  <a:pt x="1596423" y="3508108"/>
                  <a:pt x="1488154" y="3508108"/>
                </a:cubicBezTo>
                <a:close/>
                <a:moveTo>
                  <a:pt x="12188951" y="3213837"/>
                </a:moveTo>
                <a:lnTo>
                  <a:pt x="11900948" y="3213837"/>
                </a:lnTo>
                <a:cubicBezTo>
                  <a:pt x="10885931" y="3213837"/>
                  <a:pt x="10063117" y="4036651"/>
                  <a:pt x="10063117" y="5051668"/>
                </a:cubicBezTo>
                <a:lnTo>
                  <a:pt x="10063117" y="6875141"/>
                </a:lnTo>
                <a:lnTo>
                  <a:pt x="12073153" y="6875141"/>
                </a:lnTo>
                <a:lnTo>
                  <a:pt x="12083467" y="6874620"/>
                </a:lnTo>
                <a:lnTo>
                  <a:pt x="12188951" y="6858522"/>
                </a:lnTo>
                <a:lnTo>
                  <a:pt x="12188951" y="6280730"/>
                </a:lnTo>
                <a:lnTo>
                  <a:pt x="12188952" y="6280729"/>
                </a:lnTo>
                <a:lnTo>
                  <a:pt x="12188952" y="3832194"/>
                </a:lnTo>
                <a:lnTo>
                  <a:pt x="12188951" y="3832194"/>
                </a:lnTo>
                <a:close/>
                <a:moveTo>
                  <a:pt x="0" y="2798382"/>
                </a:moveTo>
                <a:lnTo>
                  <a:pt x="0" y="4217834"/>
                </a:lnTo>
                <a:lnTo>
                  <a:pt x="10291" y="4210345"/>
                </a:lnTo>
                <a:cubicBezTo>
                  <a:pt x="100314" y="4143505"/>
                  <a:pt x="460407" y="3854496"/>
                  <a:pt x="460407" y="3508108"/>
                </a:cubicBezTo>
                <a:cubicBezTo>
                  <a:pt x="460407" y="3161721"/>
                  <a:pt x="100314" y="2872711"/>
                  <a:pt x="10291" y="2805871"/>
                </a:cubicBezTo>
                <a:close/>
                <a:moveTo>
                  <a:pt x="11563230" y="603215"/>
                </a:moveTo>
                <a:cubicBezTo>
                  <a:pt x="11455784" y="606833"/>
                  <a:pt x="11381044" y="620944"/>
                  <a:pt x="11381044" y="620944"/>
                </a:cubicBezTo>
                <a:cubicBezTo>
                  <a:pt x="11381044" y="620944"/>
                  <a:pt x="11280695" y="1152426"/>
                  <a:pt x="11546600" y="1418331"/>
                </a:cubicBezTo>
                <a:cubicBezTo>
                  <a:pt x="11712792" y="1584523"/>
                  <a:pt x="11982723" y="1607645"/>
                  <a:pt x="12161801" y="1601617"/>
                </a:cubicBezTo>
                <a:lnTo>
                  <a:pt x="12185891" y="1600043"/>
                </a:lnTo>
                <a:lnTo>
                  <a:pt x="12185891" y="795119"/>
                </a:lnTo>
                <a:lnTo>
                  <a:pt x="12178431" y="786500"/>
                </a:lnTo>
                <a:cubicBezTo>
                  <a:pt x="12012240" y="620309"/>
                  <a:pt x="11742309" y="597187"/>
                  <a:pt x="11563230" y="603215"/>
                </a:cubicBezTo>
                <a:close/>
                <a:moveTo>
                  <a:pt x="1368216" y="0"/>
                </a:moveTo>
                <a:lnTo>
                  <a:pt x="0" y="0"/>
                </a:lnTo>
                <a:lnTo>
                  <a:pt x="0" y="1368215"/>
                </a:lnTo>
                <a:cubicBezTo>
                  <a:pt x="0" y="2126091"/>
                  <a:pt x="614365" y="2740456"/>
                  <a:pt x="1372241" y="2740456"/>
                </a:cubicBezTo>
                <a:lnTo>
                  <a:pt x="2740456" y="2740456"/>
                </a:lnTo>
                <a:lnTo>
                  <a:pt x="2740456" y="1372240"/>
                </a:lnTo>
                <a:cubicBezTo>
                  <a:pt x="2740456" y="614365"/>
                  <a:pt x="2126092" y="0"/>
                  <a:pt x="1368216" y="0"/>
                </a:cubicBezTo>
                <a:close/>
              </a:path>
            </a:pathLst>
          </a:cu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useBgFill="1">
        <p:nvSpPr>
          <p:cNvPr id="19" name="Background Fill">
            <a:extLst>
              <a:ext uri="{FF2B5EF4-FFF2-40B4-BE49-F238E27FC236}">
                <a16:creationId xmlns:a16="http://schemas.microsoft.com/office/drawing/2014/main" id="{681F9FCB-1E38-43E9-8567-6292F4842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pic>
        <p:nvPicPr>
          <p:cNvPr id="5" name="Picture 4" descr="Two telephones communicating">
            <a:extLst>
              <a:ext uri="{FF2B5EF4-FFF2-40B4-BE49-F238E27FC236}">
                <a16:creationId xmlns:a16="http://schemas.microsoft.com/office/drawing/2014/main" id="{460FD0F3-2F4E-4D26-BA06-38DB7F680F36}"/>
              </a:ext>
            </a:extLst>
          </p:cNvPr>
          <p:cNvPicPr>
            <a:picLocks noChangeAspect="1"/>
          </p:cNvPicPr>
          <p:nvPr/>
        </p:nvPicPr>
        <p:blipFill rotWithShape="1">
          <a:blip r:embed="rId3">
            <a:alphaModFix/>
          </a:blip>
          <a:srcRect r="6" b="24986"/>
          <a:stretch/>
        </p:blipFill>
        <p:spPr>
          <a:xfrm>
            <a:off x="1530" y="10"/>
            <a:ext cx="12188941" cy="6857990"/>
          </a:xfrm>
          <a:prstGeom prst="rect">
            <a:avLst/>
          </a:prstGeom>
        </p:spPr>
      </p:pic>
      <p:sp>
        <p:nvSpPr>
          <p:cNvPr id="21" name="Rectangle 20">
            <a:extLst>
              <a:ext uri="{FF2B5EF4-FFF2-40B4-BE49-F238E27FC236}">
                <a16:creationId xmlns:a16="http://schemas.microsoft.com/office/drawing/2014/main" id="{E687037D-D197-4CDD-BB5E-43AEE9E53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78DE2D-9D95-4CB6-A99C-770A3A4EA9FD}"/>
              </a:ext>
            </a:extLst>
          </p:cNvPr>
          <p:cNvSpPr>
            <a:spLocks noGrp="1"/>
          </p:cNvSpPr>
          <p:nvPr>
            <p:ph type="title"/>
          </p:nvPr>
        </p:nvSpPr>
        <p:spPr>
          <a:xfrm>
            <a:off x="482599" y="563591"/>
            <a:ext cx="11145355" cy="921316"/>
          </a:xfrm>
        </p:spPr>
        <p:txBody>
          <a:bodyPr vert="horz" lIns="91440" tIns="45720" rIns="91440" bIns="45720" rtlCol="0" anchor="b">
            <a:normAutofit/>
          </a:bodyPr>
          <a:lstStyle/>
          <a:p>
            <a:pPr algn="ctr">
              <a:lnSpc>
                <a:spcPct val="90000"/>
              </a:lnSpc>
            </a:pPr>
            <a:r>
              <a:rPr lang="en-US" sz="5000">
                <a:solidFill>
                  <a:srgbClr val="FF0000"/>
                </a:solidFill>
                <a:latin typeface="Modern Love"/>
              </a:rPr>
              <a:t>Verbal Communication</a:t>
            </a:r>
            <a:endParaRPr lang="en-US">
              <a:solidFill>
                <a:srgbClr val="FF0000"/>
              </a:solidFill>
            </a:endParaRPr>
          </a:p>
        </p:txBody>
      </p:sp>
      <p:cxnSp>
        <p:nvCxnSpPr>
          <p:cNvPr id="23" name="Straight Connector 22">
            <a:extLst>
              <a:ext uri="{FF2B5EF4-FFF2-40B4-BE49-F238E27FC236}">
                <a16:creationId xmlns:a16="http://schemas.microsoft.com/office/drawing/2014/main" id="{50E49A7D-8FD9-436A-B77B-246CE5031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C773C5F-88DC-4BF1-8396-4EFD489005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E86C6E82-BD2C-41FA-B786-6F3BEFB97BBF}"/>
              </a:ext>
            </a:extLst>
          </p:cNvPr>
          <p:cNvSpPr txBox="1"/>
          <p:nvPr/>
        </p:nvSpPr>
        <p:spPr>
          <a:xfrm>
            <a:off x="439947" y="1575758"/>
            <a:ext cx="11197086" cy="39395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solidFill>
                  <a:srgbClr val="FF0000"/>
                </a:solidFill>
                <a:latin typeface="Times"/>
                <a:cs typeface="Times"/>
              </a:rPr>
              <a:t>Verbal communication is how and what words are used to communicate with individuals. It is the ability to communicate through words with the correct tone and manner. Tools in Interpersonal Skills</a:t>
            </a:r>
            <a:endParaRPr lang="en-US" sz="2500" dirty="0">
              <a:solidFill>
                <a:srgbClr val="FF0000"/>
              </a:solidFill>
              <a:latin typeface="Times"/>
              <a:cs typeface="Times"/>
            </a:endParaRPr>
          </a:p>
          <a:p>
            <a:endParaRPr lang="en-US" sz="2500" dirty="0">
              <a:solidFill>
                <a:srgbClr val="FF0000"/>
              </a:solidFill>
              <a:latin typeface="Times"/>
              <a:cs typeface="Times"/>
            </a:endParaRPr>
          </a:p>
          <a:p>
            <a:r>
              <a:rPr lang="en-US" sz="2500">
                <a:solidFill>
                  <a:srgbClr val="FF0000"/>
                </a:solidFill>
                <a:latin typeface="Times"/>
                <a:cs typeface="Times"/>
              </a:rPr>
              <a:t>Fred's initial week with Intestinal Distress Taco revealed that he was not capable of good verbal communication. He mumbled orders and then screamed when employees did anything wrong.</a:t>
            </a:r>
            <a:endParaRPr lang="en-US" sz="2500" dirty="0">
              <a:solidFill>
                <a:srgbClr val="FF0000"/>
              </a:solidFill>
              <a:latin typeface="Times"/>
              <a:cs typeface="Times"/>
            </a:endParaRPr>
          </a:p>
          <a:p>
            <a:endParaRPr lang="en-US" sz="2500" dirty="0">
              <a:solidFill>
                <a:srgbClr val="FF0000"/>
              </a:solidFill>
              <a:latin typeface="Times"/>
              <a:cs typeface="Times"/>
            </a:endParaRPr>
          </a:p>
          <a:p>
            <a:r>
              <a:rPr lang="en-US" sz="2500">
                <a:solidFill>
                  <a:srgbClr val="FF0000"/>
                </a:solidFill>
                <a:latin typeface="Times"/>
                <a:cs typeface="Times"/>
              </a:rPr>
              <a:t>Most employees grew to dread working with Fred because they could not understand his directions. He also was not a good non-verbal communicator as well.</a:t>
            </a:r>
            <a:endParaRPr lang="en-US" sz="2500" dirty="0">
              <a:solidFill>
                <a:srgbClr val="FF0000"/>
              </a:solidFill>
              <a:latin typeface="Times"/>
              <a:cs typeface="Times"/>
            </a:endParaRPr>
          </a:p>
        </p:txBody>
      </p:sp>
      <p:pic>
        <p:nvPicPr>
          <p:cNvPr id="6" name="Picture 6" descr="Chart, pie chart&#10;&#10;Description automatically generated">
            <a:extLst>
              <a:ext uri="{FF2B5EF4-FFF2-40B4-BE49-F238E27FC236}">
                <a16:creationId xmlns:a16="http://schemas.microsoft.com/office/drawing/2014/main" id="{A9FEB9BB-509B-440F-8035-97C898A51313}"/>
              </a:ext>
            </a:extLst>
          </p:cNvPr>
          <p:cNvPicPr>
            <a:picLocks noChangeAspect="1"/>
          </p:cNvPicPr>
          <p:nvPr/>
        </p:nvPicPr>
        <p:blipFill>
          <a:blip r:embed="rId4"/>
          <a:stretch>
            <a:fillRect/>
          </a:stretch>
        </p:blipFill>
        <p:spPr>
          <a:xfrm>
            <a:off x="10058400" y="5037831"/>
            <a:ext cx="2254370" cy="1800036"/>
          </a:xfrm>
          <a:prstGeom prst="rect">
            <a:avLst/>
          </a:prstGeom>
        </p:spPr>
      </p:pic>
    </p:spTree>
    <p:extLst>
      <p:ext uri="{BB962C8B-B14F-4D97-AF65-F5344CB8AC3E}">
        <p14:creationId xmlns:p14="http://schemas.microsoft.com/office/powerpoint/2010/main" val="3375658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userDrawn="1">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17"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5" name="Picture 4" descr="High shot of two businesspeople talking">
            <a:extLst>
              <a:ext uri="{FF2B5EF4-FFF2-40B4-BE49-F238E27FC236}">
                <a16:creationId xmlns:a16="http://schemas.microsoft.com/office/drawing/2014/main" id="{82798F47-1BD9-4CC7-9195-16EF5B01E4BB}"/>
              </a:ext>
            </a:extLst>
          </p:cNvPr>
          <p:cNvPicPr>
            <a:picLocks noChangeAspect="1"/>
          </p:cNvPicPr>
          <p:nvPr/>
        </p:nvPicPr>
        <p:blipFill rotWithShape="1">
          <a:blip r:embed="rId2">
            <a:alphaModFix/>
          </a:blip>
          <a:srcRect t="6946" r="6" b="8642"/>
          <a:stretch/>
        </p:blipFill>
        <p:spPr>
          <a:xfrm>
            <a:off x="1530" y="10"/>
            <a:ext cx="12188941" cy="6857990"/>
          </a:xfrm>
          <a:prstGeom prst="rect">
            <a:avLst/>
          </a:prstGeom>
        </p:spPr>
      </p:pic>
      <p:sp>
        <p:nvSpPr>
          <p:cNvPr id="19" name="Rectangle 18">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E098C7-49FB-4441-BE72-151AC887E7BD}"/>
              </a:ext>
            </a:extLst>
          </p:cNvPr>
          <p:cNvSpPr>
            <a:spLocks noGrp="1"/>
          </p:cNvSpPr>
          <p:nvPr>
            <p:ph type="title"/>
          </p:nvPr>
        </p:nvSpPr>
        <p:spPr>
          <a:xfrm>
            <a:off x="1650519" y="489759"/>
            <a:ext cx="8888084" cy="978619"/>
          </a:xfrm>
        </p:spPr>
        <p:txBody>
          <a:bodyPr vert="horz" lIns="91440" tIns="45720" rIns="91440" bIns="45720" rtlCol="0" anchor="b">
            <a:noAutofit/>
          </a:bodyPr>
          <a:lstStyle/>
          <a:p>
            <a:pPr>
              <a:lnSpc>
                <a:spcPct val="90000"/>
              </a:lnSpc>
            </a:pPr>
            <a:r>
              <a:rPr lang="en-US" sz="5000">
                <a:solidFill>
                  <a:srgbClr val="FFFFFF"/>
                </a:solidFill>
                <a:latin typeface="Modern Love"/>
              </a:rPr>
              <a:t>Non-Verbal Communication</a:t>
            </a:r>
          </a:p>
        </p:txBody>
      </p:sp>
      <p:cxnSp>
        <p:nvCxnSpPr>
          <p:cNvPr id="21" name="Straight Connector 20">
            <a:extLst>
              <a:ext uri="{FF2B5EF4-FFF2-40B4-BE49-F238E27FC236}">
                <a16:creationId xmlns:a16="http://schemas.microsoft.com/office/drawing/2014/main" id="{6D02D326-F829-4915-A540-3A4D5ADFC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528E080-CC35-4F6C-9D3C-949904DC4D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D8860B23-3F5D-4A7D-84B4-DB97C2F19DAC}"/>
              </a:ext>
            </a:extLst>
          </p:cNvPr>
          <p:cNvSpPr txBox="1"/>
          <p:nvPr/>
        </p:nvSpPr>
        <p:spPr>
          <a:xfrm>
            <a:off x="483080" y="1719532"/>
            <a:ext cx="11153953"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solidFill>
                  <a:schemeClr val="bg1"/>
                </a:solidFill>
                <a:latin typeface="Times"/>
                <a:cs typeface="Times"/>
              </a:rPr>
              <a:t>Another type of interpersonal skill is non-verbal communication, which consists of facial expressions, body language and hand gestures.</a:t>
            </a:r>
          </a:p>
          <a:p>
            <a:endParaRPr lang="en-US" sz="2500" dirty="0">
              <a:solidFill>
                <a:schemeClr val="bg1"/>
              </a:solidFill>
              <a:latin typeface="Times"/>
              <a:cs typeface="Times"/>
            </a:endParaRPr>
          </a:p>
          <a:p>
            <a:r>
              <a:rPr lang="en-US" sz="2500">
                <a:solidFill>
                  <a:schemeClr val="bg1"/>
                </a:solidFill>
                <a:latin typeface="Times"/>
                <a:cs typeface="Times"/>
              </a:rPr>
              <a:t>Non-Verbal Communication can be Positive as well as Negative.</a:t>
            </a:r>
          </a:p>
          <a:p>
            <a:endParaRPr lang="en-US" sz="2500" dirty="0">
              <a:solidFill>
                <a:schemeClr val="bg1"/>
              </a:solidFill>
              <a:latin typeface="Times"/>
              <a:cs typeface="Times"/>
            </a:endParaRPr>
          </a:p>
          <a:p>
            <a:r>
              <a:rPr lang="en-US" sz="2500">
                <a:solidFill>
                  <a:schemeClr val="bg1"/>
                </a:solidFill>
                <a:latin typeface="Times"/>
                <a:cs typeface="Times"/>
              </a:rPr>
              <a:t>Negative Non-Verbal Communication consisted of frowns and angry stares.</a:t>
            </a:r>
          </a:p>
        </p:txBody>
      </p:sp>
      <p:pic>
        <p:nvPicPr>
          <p:cNvPr id="6" name="Picture 6">
            <a:extLst>
              <a:ext uri="{FF2B5EF4-FFF2-40B4-BE49-F238E27FC236}">
                <a16:creationId xmlns:a16="http://schemas.microsoft.com/office/drawing/2014/main" id="{0E705AA6-6BB6-418C-AE69-5DB613449629}"/>
              </a:ext>
            </a:extLst>
          </p:cNvPr>
          <p:cNvPicPr>
            <a:picLocks noChangeAspect="1"/>
          </p:cNvPicPr>
          <p:nvPr/>
        </p:nvPicPr>
        <p:blipFill>
          <a:blip r:embed="rId3"/>
          <a:stretch>
            <a:fillRect/>
          </a:stretch>
        </p:blipFill>
        <p:spPr>
          <a:xfrm>
            <a:off x="8893834" y="4114906"/>
            <a:ext cx="2743200" cy="2165018"/>
          </a:xfrm>
          <a:prstGeom prst="rect">
            <a:avLst/>
          </a:prstGeom>
        </p:spPr>
      </p:pic>
    </p:spTree>
    <p:extLst>
      <p:ext uri="{BB962C8B-B14F-4D97-AF65-F5344CB8AC3E}">
        <p14:creationId xmlns:p14="http://schemas.microsoft.com/office/powerpoint/2010/main" val="1898258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userDrawn="1">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17" name="Freeform: Shape 16">
            <a:extLst>
              <a:ext uri="{FF2B5EF4-FFF2-40B4-BE49-F238E27FC236}">
                <a16:creationId xmlns:a16="http://schemas.microsoft.com/office/drawing/2014/main" id="{EA7E347D-B32A-4759-B7FF-FD25A9AEE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8" y="-17141"/>
            <a:ext cx="12188952" cy="6875141"/>
          </a:xfrm>
          <a:custGeom>
            <a:avLst/>
            <a:gdLst>
              <a:gd name="connsiteX0" fmla="*/ 1488154 w 12188952"/>
              <a:gd name="connsiteY0" fmla="*/ 3508108 h 6875141"/>
              <a:gd name="connsiteX1" fmla="*/ 1292116 w 12188952"/>
              <a:gd name="connsiteY1" fmla="*/ 3704145 h 6875141"/>
              <a:gd name="connsiteX2" fmla="*/ 1488154 w 12188952"/>
              <a:gd name="connsiteY2" fmla="*/ 3900182 h 6875141"/>
              <a:gd name="connsiteX3" fmla="*/ 1684192 w 12188952"/>
              <a:gd name="connsiteY3" fmla="*/ 3704145 h 6875141"/>
              <a:gd name="connsiteX4" fmla="*/ 1488154 w 12188952"/>
              <a:gd name="connsiteY4" fmla="*/ 3508108 h 6875141"/>
              <a:gd name="connsiteX5" fmla="*/ 12188951 w 12188952"/>
              <a:gd name="connsiteY5" fmla="*/ 3213837 h 6875141"/>
              <a:gd name="connsiteX6" fmla="*/ 11900948 w 12188952"/>
              <a:gd name="connsiteY6" fmla="*/ 3213837 h 6875141"/>
              <a:gd name="connsiteX7" fmla="*/ 10063117 w 12188952"/>
              <a:gd name="connsiteY7" fmla="*/ 5051668 h 6875141"/>
              <a:gd name="connsiteX8" fmla="*/ 10063117 w 12188952"/>
              <a:gd name="connsiteY8" fmla="*/ 6875141 h 6875141"/>
              <a:gd name="connsiteX9" fmla="*/ 12073153 w 12188952"/>
              <a:gd name="connsiteY9" fmla="*/ 6875141 h 6875141"/>
              <a:gd name="connsiteX10" fmla="*/ 12083467 w 12188952"/>
              <a:gd name="connsiteY10" fmla="*/ 6874620 h 6875141"/>
              <a:gd name="connsiteX11" fmla="*/ 12188951 w 12188952"/>
              <a:gd name="connsiteY11" fmla="*/ 6858522 h 6875141"/>
              <a:gd name="connsiteX12" fmla="*/ 12188951 w 12188952"/>
              <a:gd name="connsiteY12" fmla="*/ 6280730 h 6875141"/>
              <a:gd name="connsiteX13" fmla="*/ 12188952 w 12188952"/>
              <a:gd name="connsiteY13" fmla="*/ 6280729 h 6875141"/>
              <a:gd name="connsiteX14" fmla="*/ 12188952 w 12188952"/>
              <a:gd name="connsiteY14" fmla="*/ 3832194 h 6875141"/>
              <a:gd name="connsiteX15" fmla="*/ 12188951 w 12188952"/>
              <a:gd name="connsiteY15" fmla="*/ 3832194 h 6875141"/>
              <a:gd name="connsiteX16" fmla="*/ 0 w 12188952"/>
              <a:gd name="connsiteY16" fmla="*/ 2798382 h 6875141"/>
              <a:gd name="connsiteX17" fmla="*/ 0 w 12188952"/>
              <a:gd name="connsiteY17" fmla="*/ 4217834 h 6875141"/>
              <a:gd name="connsiteX18" fmla="*/ 10291 w 12188952"/>
              <a:gd name="connsiteY18" fmla="*/ 4210345 h 6875141"/>
              <a:gd name="connsiteX19" fmla="*/ 460407 w 12188952"/>
              <a:gd name="connsiteY19" fmla="*/ 3508108 h 6875141"/>
              <a:gd name="connsiteX20" fmla="*/ 10291 w 12188952"/>
              <a:gd name="connsiteY20" fmla="*/ 2805871 h 6875141"/>
              <a:gd name="connsiteX21" fmla="*/ 11563230 w 12188952"/>
              <a:gd name="connsiteY21" fmla="*/ 603215 h 6875141"/>
              <a:gd name="connsiteX22" fmla="*/ 11381044 w 12188952"/>
              <a:gd name="connsiteY22" fmla="*/ 620944 h 6875141"/>
              <a:gd name="connsiteX23" fmla="*/ 11546600 w 12188952"/>
              <a:gd name="connsiteY23" fmla="*/ 1418331 h 6875141"/>
              <a:gd name="connsiteX24" fmla="*/ 12161801 w 12188952"/>
              <a:gd name="connsiteY24" fmla="*/ 1601617 h 6875141"/>
              <a:gd name="connsiteX25" fmla="*/ 12185891 w 12188952"/>
              <a:gd name="connsiteY25" fmla="*/ 1600043 h 6875141"/>
              <a:gd name="connsiteX26" fmla="*/ 12185891 w 12188952"/>
              <a:gd name="connsiteY26" fmla="*/ 795119 h 6875141"/>
              <a:gd name="connsiteX27" fmla="*/ 12178431 w 12188952"/>
              <a:gd name="connsiteY27" fmla="*/ 786500 h 6875141"/>
              <a:gd name="connsiteX28" fmla="*/ 11563230 w 12188952"/>
              <a:gd name="connsiteY28" fmla="*/ 603215 h 6875141"/>
              <a:gd name="connsiteX29" fmla="*/ 1368216 w 12188952"/>
              <a:gd name="connsiteY29" fmla="*/ 0 h 6875141"/>
              <a:gd name="connsiteX30" fmla="*/ 0 w 12188952"/>
              <a:gd name="connsiteY30" fmla="*/ 0 h 6875141"/>
              <a:gd name="connsiteX31" fmla="*/ 0 w 12188952"/>
              <a:gd name="connsiteY31" fmla="*/ 1368215 h 6875141"/>
              <a:gd name="connsiteX32" fmla="*/ 1372241 w 12188952"/>
              <a:gd name="connsiteY32" fmla="*/ 2740456 h 6875141"/>
              <a:gd name="connsiteX33" fmla="*/ 2740456 w 12188952"/>
              <a:gd name="connsiteY33" fmla="*/ 2740456 h 6875141"/>
              <a:gd name="connsiteX34" fmla="*/ 2740456 w 12188952"/>
              <a:gd name="connsiteY34" fmla="*/ 1372240 h 6875141"/>
              <a:gd name="connsiteX35" fmla="*/ 1368216 w 12188952"/>
              <a:gd name="connsiteY35" fmla="*/ 0 h 687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88952" h="6875141">
                <a:moveTo>
                  <a:pt x="1488154" y="3508108"/>
                </a:moveTo>
                <a:cubicBezTo>
                  <a:pt x="1379885" y="3508108"/>
                  <a:pt x="1292116" y="3595877"/>
                  <a:pt x="1292116" y="3704145"/>
                </a:cubicBezTo>
                <a:cubicBezTo>
                  <a:pt x="1292116" y="3812413"/>
                  <a:pt x="1379885" y="3900182"/>
                  <a:pt x="1488154" y="3900182"/>
                </a:cubicBezTo>
                <a:cubicBezTo>
                  <a:pt x="1596423" y="3900182"/>
                  <a:pt x="1684192" y="3812413"/>
                  <a:pt x="1684192" y="3704145"/>
                </a:cubicBezTo>
                <a:cubicBezTo>
                  <a:pt x="1684192" y="3595877"/>
                  <a:pt x="1596423" y="3508108"/>
                  <a:pt x="1488154" y="3508108"/>
                </a:cubicBezTo>
                <a:close/>
                <a:moveTo>
                  <a:pt x="12188951" y="3213837"/>
                </a:moveTo>
                <a:lnTo>
                  <a:pt x="11900948" y="3213837"/>
                </a:lnTo>
                <a:cubicBezTo>
                  <a:pt x="10885931" y="3213837"/>
                  <a:pt x="10063117" y="4036651"/>
                  <a:pt x="10063117" y="5051668"/>
                </a:cubicBezTo>
                <a:lnTo>
                  <a:pt x="10063117" y="6875141"/>
                </a:lnTo>
                <a:lnTo>
                  <a:pt x="12073153" y="6875141"/>
                </a:lnTo>
                <a:lnTo>
                  <a:pt x="12083467" y="6874620"/>
                </a:lnTo>
                <a:lnTo>
                  <a:pt x="12188951" y="6858522"/>
                </a:lnTo>
                <a:lnTo>
                  <a:pt x="12188951" y="6280730"/>
                </a:lnTo>
                <a:lnTo>
                  <a:pt x="12188952" y="6280729"/>
                </a:lnTo>
                <a:lnTo>
                  <a:pt x="12188952" y="3832194"/>
                </a:lnTo>
                <a:lnTo>
                  <a:pt x="12188951" y="3832194"/>
                </a:lnTo>
                <a:close/>
                <a:moveTo>
                  <a:pt x="0" y="2798382"/>
                </a:moveTo>
                <a:lnTo>
                  <a:pt x="0" y="4217834"/>
                </a:lnTo>
                <a:lnTo>
                  <a:pt x="10291" y="4210345"/>
                </a:lnTo>
                <a:cubicBezTo>
                  <a:pt x="100314" y="4143505"/>
                  <a:pt x="460407" y="3854496"/>
                  <a:pt x="460407" y="3508108"/>
                </a:cubicBezTo>
                <a:cubicBezTo>
                  <a:pt x="460407" y="3161721"/>
                  <a:pt x="100314" y="2872711"/>
                  <a:pt x="10291" y="2805871"/>
                </a:cubicBezTo>
                <a:close/>
                <a:moveTo>
                  <a:pt x="11563230" y="603215"/>
                </a:moveTo>
                <a:cubicBezTo>
                  <a:pt x="11455784" y="606833"/>
                  <a:pt x="11381044" y="620944"/>
                  <a:pt x="11381044" y="620944"/>
                </a:cubicBezTo>
                <a:cubicBezTo>
                  <a:pt x="11381044" y="620944"/>
                  <a:pt x="11280695" y="1152426"/>
                  <a:pt x="11546600" y="1418331"/>
                </a:cubicBezTo>
                <a:cubicBezTo>
                  <a:pt x="11712792" y="1584523"/>
                  <a:pt x="11982723" y="1607645"/>
                  <a:pt x="12161801" y="1601617"/>
                </a:cubicBezTo>
                <a:lnTo>
                  <a:pt x="12185891" y="1600043"/>
                </a:lnTo>
                <a:lnTo>
                  <a:pt x="12185891" y="795119"/>
                </a:lnTo>
                <a:lnTo>
                  <a:pt x="12178431" y="786500"/>
                </a:lnTo>
                <a:cubicBezTo>
                  <a:pt x="12012240" y="620309"/>
                  <a:pt x="11742309" y="597187"/>
                  <a:pt x="11563230" y="603215"/>
                </a:cubicBezTo>
                <a:close/>
                <a:moveTo>
                  <a:pt x="1368216" y="0"/>
                </a:moveTo>
                <a:lnTo>
                  <a:pt x="0" y="0"/>
                </a:lnTo>
                <a:lnTo>
                  <a:pt x="0" y="1368215"/>
                </a:lnTo>
                <a:cubicBezTo>
                  <a:pt x="0" y="2126091"/>
                  <a:pt x="614365" y="2740456"/>
                  <a:pt x="1372241" y="2740456"/>
                </a:cubicBezTo>
                <a:lnTo>
                  <a:pt x="2740456" y="2740456"/>
                </a:lnTo>
                <a:lnTo>
                  <a:pt x="2740456" y="1372240"/>
                </a:lnTo>
                <a:cubicBezTo>
                  <a:pt x="2740456" y="614365"/>
                  <a:pt x="2126092" y="0"/>
                  <a:pt x="1368216" y="0"/>
                </a:cubicBezTo>
                <a:close/>
              </a:path>
            </a:pathLst>
          </a:cu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useBgFill="1">
        <p:nvSpPr>
          <p:cNvPr id="19" name="Background Fill">
            <a:extLst>
              <a:ext uri="{FF2B5EF4-FFF2-40B4-BE49-F238E27FC236}">
                <a16:creationId xmlns:a16="http://schemas.microsoft.com/office/drawing/2014/main" id="{681F9FCB-1E38-43E9-8567-6292F4842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pic>
        <p:nvPicPr>
          <p:cNvPr id="5" name="Picture 4" descr="Spinning turntable and bokeh">
            <a:extLst>
              <a:ext uri="{FF2B5EF4-FFF2-40B4-BE49-F238E27FC236}">
                <a16:creationId xmlns:a16="http://schemas.microsoft.com/office/drawing/2014/main" id="{1F711456-31E9-441C-9891-016634A488A4}"/>
              </a:ext>
            </a:extLst>
          </p:cNvPr>
          <p:cNvPicPr>
            <a:picLocks noChangeAspect="1"/>
          </p:cNvPicPr>
          <p:nvPr/>
        </p:nvPicPr>
        <p:blipFill rotWithShape="1">
          <a:blip r:embed="rId3">
            <a:alphaModFix/>
          </a:blip>
          <a:srcRect t="6559" r="6" b="9029"/>
          <a:stretch/>
        </p:blipFill>
        <p:spPr>
          <a:xfrm>
            <a:off x="1530" y="10"/>
            <a:ext cx="12188941" cy="6857990"/>
          </a:xfrm>
          <a:prstGeom prst="rect">
            <a:avLst/>
          </a:prstGeom>
        </p:spPr>
      </p:pic>
      <p:sp>
        <p:nvSpPr>
          <p:cNvPr id="21" name="Rectangle 20">
            <a:extLst>
              <a:ext uri="{FF2B5EF4-FFF2-40B4-BE49-F238E27FC236}">
                <a16:creationId xmlns:a16="http://schemas.microsoft.com/office/drawing/2014/main" id="{E687037D-D197-4CDD-BB5E-43AEE9E53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576FFF-1734-499E-9574-C17E4C1E7BA3}"/>
              </a:ext>
            </a:extLst>
          </p:cNvPr>
          <p:cNvSpPr>
            <a:spLocks noGrp="1"/>
          </p:cNvSpPr>
          <p:nvPr>
            <p:ph type="title"/>
          </p:nvPr>
        </p:nvSpPr>
        <p:spPr>
          <a:xfrm>
            <a:off x="6564222" y="491704"/>
            <a:ext cx="5063733" cy="1151354"/>
          </a:xfrm>
        </p:spPr>
        <p:txBody>
          <a:bodyPr vert="horz" lIns="91440" tIns="45720" rIns="91440" bIns="45720" rtlCol="0" anchor="b">
            <a:normAutofit/>
          </a:bodyPr>
          <a:lstStyle/>
          <a:p>
            <a:r>
              <a:rPr lang="en-US" sz="5000">
                <a:solidFill>
                  <a:srgbClr val="FFFFFF"/>
                </a:solidFill>
                <a:latin typeface="Modern Love"/>
              </a:rPr>
              <a:t>Listening Skills</a:t>
            </a:r>
            <a:r>
              <a:rPr lang="en-US" dirty="0">
                <a:solidFill>
                  <a:srgbClr val="FFFFFF"/>
                </a:solidFill>
              </a:rPr>
              <a:t> </a:t>
            </a:r>
          </a:p>
        </p:txBody>
      </p:sp>
      <p:cxnSp>
        <p:nvCxnSpPr>
          <p:cNvPr id="23" name="Straight Connector 22">
            <a:extLst>
              <a:ext uri="{FF2B5EF4-FFF2-40B4-BE49-F238E27FC236}">
                <a16:creationId xmlns:a16="http://schemas.microsoft.com/office/drawing/2014/main" id="{50E49A7D-8FD9-436A-B77B-246CE5031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C773C5F-88DC-4BF1-8396-4EFD489005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EEC29793-396E-4F9C-A7B8-D0ADBAC5EA03}"/>
              </a:ext>
            </a:extLst>
          </p:cNvPr>
          <p:cNvSpPr txBox="1"/>
          <p:nvPr/>
        </p:nvSpPr>
        <p:spPr>
          <a:xfrm>
            <a:off x="3042250" y="4350589"/>
            <a:ext cx="8594783" cy="20159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500">
                <a:solidFill>
                  <a:schemeClr val="bg1"/>
                </a:solidFill>
                <a:latin typeface="Times"/>
                <a:cs typeface="Times"/>
              </a:rPr>
              <a:t>The ability to hear attentively and process information correctly.</a:t>
            </a:r>
            <a:endParaRPr lang="en-US" sz="2500" dirty="0">
              <a:solidFill>
                <a:schemeClr val="bg1"/>
              </a:solidFill>
              <a:latin typeface="Times"/>
              <a:cs typeface="Times"/>
            </a:endParaRPr>
          </a:p>
          <a:p>
            <a:pPr algn="just"/>
            <a:endParaRPr lang="en-US" sz="2500" dirty="0">
              <a:solidFill>
                <a:schemeClr val="bg1"/>
              </a:solidFill>
              <a:latin typeface="Times"/>
              <a:cs typeface="Times"/>
            </a:endParaRPr>
          </a:p>
          <a:p>
            <a:pPr algn="just"/>
            <a:r>
              <a:rPr lang="en-US" sz="2500">
                <a:solidFill>
                  <a:schemeClr val="bg1"/>
                </a:solidFill>
                <a:latin typeface="Times"/>
                <a:cs typeface="Times"/>
              </a:rPr>
              <a:t>A very ineffective listener do not pay attention when they are told. They have the tendency to ignore important</a:t>
            </a:r>
            <a:endParaRPr lang="en-US" sz="2500" dirty="0">
              <a:solidFill>
                <a:schemeClr val="bg1"/>
              </a:solidFill>
              <a:latin typeface="Times"/>
              <a:cs typeface="Times"/>
            </a:endParaRPr>
          </a:p>
          <a:p>
            <a:pPr algn="just"/>
            <a:r>
              <a:rPr lang="en-US" sz="2500">
                <a:solidFill>
                  <a:schemeClr val="bg1"/>
                </a:solidFill>
                <a:latin typeface="Times"/>
                <a:cs typeface="Times"/>
              </a:rPr>
              <a:t>pieces of other’s communication.</a:t>
            </a:r>
            <a:endParaRPr lang="en-US" sz="2500" dirty="0">
              <a:solidFill>
                <a:schemeClr val="bg1"/>
              </a:solidFill>
              <a:latin typeface="Times"/>
              <a:cs typeface="Times"/>
            </a:endParaRPr>
          </a:p>
        </p:txBody>
      </p:sp>
      <p:pic>
        <p:nvPicPr>
          <p:cNvPr id="6" name="Picture 6">
            <a:extLst>
              <a:ext uri="{FF2B5EF4-FFF2-40B4-BE49-F238E27FC236}">
                <a16:creationId xmlns:a16="http://schemas.microsoft.com/office/drawing/2014/main" id="{B7B08FF7-CD88-4B39-9BEC-FAB9540729F8}"/>
              </a:ext>
            </a:extLst>
          </p:cNvPr>
          <p:cNvPicPr>
            <a:picLocks noChangeAspect="1"/>
          </p:cNvPicPr>
          <p:nvPr/>
        </p:nvPicPr>
        <p:blipFill>
          <a:blip r:embed="rId4"/>
          <a:stretch>
            <a:fillRect/>
          </a:stretch>
        </p:blipFill>
        <p:spPr>
          <a:xfrm>
            <a:off x="483079" y="492881"/>
            <a:ext cx="4324709" cy="3198050"/>
          </a:xfrm>
          <a:prstGeom prst="rect">
            <a:avLst/>
          </a:prstGeom>
        </p:spPr>
      </p:pic>
    </p:spTree>
    <p:extLst>
      <p:ext uri="{BB962C8B-B14F-4D97-AF65-F5344CB8AC3E}">
        <p14:creationId xmlns:p14="http://schemas.microsoft.com/office/powerpoint/2010/main" val="1891981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userDrawn="1">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17"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5" name="Picture 4" descr="Checkmate in a chess game">
            <a:extLst>
              <a:ext uri="{FF2B5EF4-FFF2-40B4-BE49-F238E27FC236}">
                <a16:creationId xmlns:a16="http://schemas.microsoft.com/office/drawing/2014/main" id="{23202DCF-25A6-44EC-92C4-B41122296CEF}"/>
              </a:ext>
            </a:extLst>
          </p:cNvPr>
          <p:cNvPicPr>
            <a:picLocks noChangeAspect="1"/>
          </p:cNvPicPr>
          <p:nvPr/>
        </p:nvPicPr>
        <p:blipFill rotWithShape="1">
          <a:blip r:embed="rId2">
            <a:alphaModFix/>
          </a:blip>
          <a:srcRect t="25657" r="6" b="6"/>
          <a:stretch/>
        </p:blipFill>
        <p:spPr>
          <a:xfrm>
            <a:off x="1530" y="10"/>
            <a:ext cx="12188941" cy="6857990"/>
          </a:xfrm>
          <a:prstGeom prst="rect">
            <a:avLst/>
          </a:prstGeom>
        </p:spPr>
      </p:pic>
      <p:sp>
        <p:nvSpPr>
          <p:cNvPr id="19" name="Rectangle 18">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A23D3-109A-43E1-92F8-915A1B4E90A5}"/>
              </a:ext>
            </a:extLst>
          </p:cNvPr>
          <p:cNvSpPr>
            <a:spLocks noGrp="1"/>
          </p:cNvSpPr>
          <p:nvPr>
            <p:ph type="title"/>
          </p:nvPr>
        </p:nvSpPr>
        <p:spPr>
          <a:xfrm>
            <a:off x="485953" y="489759"/>
            <a:ext cx="3841632" cy="1165525"/>
          </a:xfrm>
        </p:spPr>
        <p:txBody>
          <a:bodyPr vert="horz" lIns="91440" tIns="45720" rIns="91440" bIns="45720" rtlCol="0" anchor="b">
            <a:normAutofit/>
          </a:bodyPr>
          <a:lstStyle/>
          <a:p>
            <a:r>
              <a:rPr lang="en-US" sz="5000">
                <a:solidFill>
                  <a:srgbClr val="FFFFFF"/>
                </a:solidFill>
                <a:latin typeface="Modern Love"/>
              </a:rPr>
              <a:t>Negotiation </a:t>
            </a:r>
          </a:p>
        </p:txBody>
      </p:sp>
      <p:cxnSp>
        <p:nvCxnSpPr>
          <p:cNvPr id="21" name="Straight Connector 20">
            <a:extLst>
              <a:ext uri="{FF2B5EF4-FFF2-40B4-BE49-F238E27FC236}">
                <a16:creationId xmlns:a16="http://schemas.microsoft.com/office/drawing/2014/main" id="{6D02D326-F829-4915-A540-3A4D5ADFC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528E080-CC35-4F6C-9D3C-949904DC4D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1CD4EA67-63DC-428B-B8C4-2F0368A7E3FB}"/>
              </a:ext>
            </a:extLst>
          </p:cNvPr>
          <p:cNvSpPr txBox="1"/>
          <p:nvPr/>
        </p:nvSpPr>
        <p:spPr>
          <a:xfrm>
            <a:off x="483080" y="1719532"/>
            <a:ext cx="11240218" cy="43242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solidFill>
                  <a:schemeClr val="bg1"/>
                </a:solidFill>
                <a:latin typeface="Times"/>
                <a:cs typeface="Times"/>
              </a:rPr>
              <a:t>Negotiation is the next type of interpersonal skill that is important to effective business communication. This term means having the ability to discuss and reach an agreement in a professional manner.</a:t>
            </a:r>
            <a:endParaRPr lang="en-US" sz="2500">
              <a:ea typeface="+mn-lt"/>
              <a:cs typeface="+mn-lt"/>
            </a:endParaRPr>
          </a:p>
          <a:p>
            <a:endParaRPr lang="en-US" sz="2500" dirty="0">
              <a:solidFill>
                <a:schemeClr val="bg1"/>
              </a:solidFill>
              <a:latin typeface="Times"/>
              <a:cs typeface="Times"/>
            </a:endParaRPr>
          </a:p>
          <a:p>
            <a:pPr algn="just"/>
            <a:r>
              <a:rPr lang="en-US" sz="2500">
                <a:solidFill>
                  <a:schemeClr val="bg1"/>
                </a:solidFill>
                <a:latin typeface="Times"/>
                <a:cs typeface="Times"/>
              </a:rPr>
              <a:t>Example: Violet excels in negotiation as the employees and customers are always complaining or asking for favors. She is good at listening and discussing situations and then coming up with a fair solution.</a:t>
            </a:r>
            <a:endParaRPr lang="en-US" sz="2500">
              <a:solidFill>
                <a:schemeClr val="bg1"/>
              </a:solidFill>
              <a:ea typeface="+mn-lt"/>
              <a:cs typeface="+mn-lt"/>
            </a:endParaRPr>
          </a:p>
          <a:p>
            <a:pPr algn="just"/>
            <a:endParaRPr lang="en-US" sz="2500" dirty="0">
              <a:solidFill>
                <a:schemeClr val="bg1"/>
              </a:solidFill>
              <a:latin typeface="Times"/>
              <a:cs typeface="Times"/>
            </a:endParaRPr>
          </a:p>
          <a:p>
            <a:pPr algn="just"/>
            <a:r>
              <a:rPr lang="en-US" sz="2500">
                <a:solidFill>
                  <a:schemeClr val="bg1"/>
                </a:solidFill>
                <a:latin typeface="Times"/>
                <a:cs typeface="Times"/>
              </a:rPr>
              <a:t>On the other hand, Fred ignores any request for discussions and rules with an iron fist. This has caused his employees to view him as unfair and undiplomatic, especially when it comes to solving problems.</a:t>
            </a:r>
            <a:endParaRPr lang="en-US" sz="2500" dirty="0">
              <a:solidFill>
                <a:schemeClr val="bg1"/>
              </a:solidFill>
              <a:latin typeface="Times"/>
              <a:cs typeface="Times"/>
            </a:endParaRPr>
          </a:p>
        </p:txBody>
      </p:sp>
    </p:spTree>
    <p:extLst>
      <p:ext uri="{BB962C8B-B14F-4D97-AF65-F5344CB8AC3E}">
        <p14:creationId xmlns:p14="http://schemas.microsoft.com/office/powerpoint/2010/main" val="1287220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userDrawn="1">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17"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5" name="Picture 4" descr="Many question marks on black background">
            <a:extLst>
              <a:ext uri="{FF2B5EF4-FFF2-40B4-BE49-F238E27FC236}">
                <a16:creationId xmlns:a16="http://schemas.microsoft.com/office/drawing/2014/main" id="{6B3B3621-7AA9-42B6-8878-A14FAC911AE7}"/>
              </a:ext>
            </a:extLst>
          </p:cNvPr>
          <p:cNvPicPr>
            <a:picLocks noChangeAspect="1"/>
          </p:cNvPicPr>
          <p:nvPr/>
        </p:nvPicPr>
        <p:blipFill rotWithShape="1">
          <a:blip r:embed="rId2">
            <a:alphaModFix/>
          </a:blip>
          <a:srcRect t="7595" r="6" b="6"/>
          <a:stretch/>
        </p:blipFill>
        <p:spPr>
          <a:xfrm>
            <a:off x="1530" y="10"/>
            <a:ext cx="12188941" cy="6857990"/>
          </a:xfrm>
          <a:prstGeom prst="rect">
            <a:avLst/>
          </a:prstGeom>
        </p:spPr>
      </p:pic>
      <p:sp>
        <p:nvSpPr>
          <p:cNvPr id="19" name="Rectangle 18">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1F2845-3ED4-4208-A2D3-4318B07AD773}"/>
              </a:ext>
            </a:extLst>
          </p:cNvPr>
          <p:cNvSpPr>
            <a:spLocks noGrp="1"/>
          </p:cNvSpPr>
          <p:nvPr>
            <p:ph type="title"/>
          </p:nvPr>
        </p:nvSpPr>
        <p:spPr>
          <a:xfrm>
            <a:off x="3447689" y="489759"/>
            <a:ext cx="5221858" cy="1007374"/>
          </a:xfrm>
        </p:spPr>
        <p:txBody>
          <a:bodyPr vert="horz" lIns="91440" tIns="45720" rIns="91440" bIns="45720" rtlCol="0" anchor="b">
            <a:normAutofit/>
          </a:bodyPr>
          <a:lstStyle/>
          <a:p>
            <a:r>
              <a:rPr lang="en-US" sz="5000">
                <a:solidFill>
                  <a:srgbClr val="FFFFFF"/>
                </a:solidFill>
                <a:latin typeface="Modern Love"/>
              </a:rPr>
              <a:t>Problem Solving </a:t>
            </a:r>
          </a:p>
        </p:txBody>
      </p:sp>
      <p:cxnSp>
        <p:nvCxnSpPr>
          <p:cNvPr id="21" name="Straight Connector 20">
            <a:extLst>
              <a:ext uri="{FF2B5EF4-FFF2-40B4-BE49-F238E27FC236}">
                <a16:creationId xmlns:a16="http://schemas.microsoft.com/office/drawing/2014/main" id="{6D02D326-F829-4915-A540-3A4D5ADFC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528E080-CC35-4F6C-9D3C-949904DC4D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84B7F97D-40B2-4BCB-AC78-CA309715DDA6}"/>
              </a:ext>
            </a:extLst>
          </p:cNvPr>
          <p:cNvSpPr txBox="1"/>
          <p:nvPr/>
        </p:nvSpPr>
        <p:spPr>
          <a:xfrm>
            <a:off x="483080" y="1848928"/>
            <a:ext cx="11153953"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solidFill>
                  <a:schemeClr val="bg1"/>
                </a:solidFill>
                <a:latin typeface="Times"/>
                <a:cs typeface="Times"/>
              </a:rPr>
              <a:t>The fifth type of interpersonal skill is problem-solving. This is a very important skill and the most complex part of the process is to look at each potential solution and carefully analyze it.</a:t>
            </a:r>
            <a:endParaRPr lang="en-US" sz="2500">
              <a:solidFill>
                <a:schemeClr val="bg1"/>
              </a:solidFill>
              <a:ea typeface="+mn-lt"/>
              <a:cs typeface="+mn-lt"/>
            </a:endParaRPr>
          </a:p>
          <a:p>
            <a:endParaRPr lang="en-US" sz="2500" dirty="0">
              <a:solidFill>
                <a:schemeClr val="bg1"/>
              </a:solidFill>
              <a:latin typeface="Times"/>
              <a:cs typeface="Times"/>
            </a:endParaRPr>
          </a:p>
          <a:p>
            <a:r>
              <a:rPr lang="en-US" sz="2500">
                <a:solidFill>
                  <a:schemeClr val="bg1"/>
                </a:solidFill>
                <a:latin typeface="Times"/>
                <a:cs typeface="Times"/>
              </a:rPr>
              <a:t>The ability to find a solution to a problem after considerable thought to solved numerous issues without creating a new problem </a:t>
            </a:r>
            <a:endParaRPr lang="en-US" sz="2500" dirty="0">
              <a:solidFill>
                <a:schemeClr val="bg1"/>
              </a:solidFill>
              <a:latin typeface="Times"/>
              <a:cs typeface="Times"/>
            </a:endParaRPr>
          </a:p>
        </p:txBody>
      </p:sp>
      <p:pic>
        <p:nvPicPr>
          <p:cNvPr id="6" name="Picture 6" descr="A picture containing outdoor, sky, person, person&#10;&#10;Description automatically generated">
            <a:extLst>
              <a:ext uri="{FF2B5EF4-FFF2-40B4-BE49-F238E27FC236}">
                <a16:creationId xmlns:a16="http://schemas.microsoft.com/office/drawing/2014/main" id="{21D6F659-D0BE-4243-9D8A-815BF37E8A87}"/>
              </a:ext>
            </a:extLst>
          </p:cNvPr>
          <p:cNvPicPr>
            <a:picLocks noChangeAspect="1"/>
          </p:cNvPicPr>
          <p:nvPr/>
        </p:nvPicPr>
        <p:blipFill>
          <a:blip r:embed="rId3"/>
          <a:stretch>
            <a:fillRect/>
          </a:stretch>
        </p:blipFill>
        <p:spPr>
          <a:xfrm>
            <a:off x="483079" y="4240602"/>
            <a:ext cx="2743200" cy="2057400"/>
          </a:xfrm>
          <a:prstGeom prst="rect">
            <a:avLst/>
          </a:prstGeom>
        </p:spPr>
      </p:pic>
    </p:spTree>
    <p:extLst>
      <p:ext uri="{BB962C8B-B14F-4D97-AF65-F5344CB8AC3E}">
        <p14:creationId xmlns:p14="http://schemas.microsoft.com/office/powerpoint/2010/main" val="2715764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userDrawn="1">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17"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5" name="Picture 4" descr="Magnifying glass showing decling performance">
            <a:extLst>
              <a:ext uri="{FF2B5EF4-FFF2-40B4-BE49-F238E27FC236}">
                <a16:creationId xmlns:a16="http://schemas.microsoft.com/office/drawing/2014/main" id="{328AF425-A044-48B4-8540-105DF313A6DA}"/>
              </a:ext>
            </a:extLst>
          </p:cNvPr>
          <p:cNvPicPr>
            <a:picLocks noChangeAspect="1"/>
          </p:cNvPicPr>
          <p:nvPr/>
        </p:nvPicPr>
        <p:blipFill rotWithShape="1">
          <a:blip r:embed="rId2">
            <a:alphaModFix/>
          </a:blip>
          <a:srcRect t="591" r="6" b="14998"/>
          <a:stretch/>
        </p:blipFill>
        <p:spPr>
          <a:xfrm>
            <a:off x="1530" y="10"/>
            <a:ext cx="12188941" cy="6857990"/>
          </a:xfrm>
          <a:prstGeom prst="rect">
            <a:avLst/>
          </a:prstGeom>
        </p:spPr>
      </p:pic>
      <p:sp>
        <p:nvSpPr>
          <p:cNvPr id="19" name="Rectangle 18">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EACC08-CA0F-48F2-9233-AC233AE875A0}"/>
              </a:ext>
            </a:extLst>
          </p:cNvPr>
          <p:cNvSpPr>
            <a:spLocks noGrp="1"/>
          </p:cNvSpPr>
          <p:nvPr>
            <p:ph type="title"/>
          </p:nvPr>
        </p:nvSpPr>
        <p:spPr>
          <a:xfrm>
            <a:off x="485953" y="489760"/>
            <a:ext cx="5437519" cy="1165525"/>
          </a:xfrm>
        </p:spPr>
        <p:txBody>
          <a:bodyPr vert="horz" lIns="91440" tIns="45720" rIns="91440" bIns="45720" rtlCol="0" anchor="b">
            <a:normAutofit/>
          </a:bodyPr>
          <a:lstStyle/>
          <a:p>
            <a:r>
              <a:rPr lang="en-US" sz="5000">
                <a:solidFill>
                  <a:srgbClr val="FFFFFF"/>
                </a:solidFill>
                <a:latin typeface="Modern Love"/>
              </a:rPr>
              <a:t>Decesion Making </a:t>
            </a:r>
          </a:p>
        </p:txBody>
      </p:sp>
      <p:cxnSp>
        <p:nvCxnSpPr>
          <p:cNvPr id="21" name="Straight Connector 20">
            <a:extLst>
              <a:ext uri="{FF2B5EF4-FFF2-40B4-BE49-F238E27FC236}">
                <a16:creationId xmlns:a16="http://schemas.microsoft.com/office/drawing/2014/main" id="{6D02D326-F829-4915-A540-3A4D5ADFC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528E080-CC35-4F6C-9D3C-949904DC4D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B217A8A7-8C32-43A3-ABE7-7ED5D4117D67}"/>
              </a:ext>
            </a:extLst>
          </p:cNvPr>
          <p:cNvSpPr txBox="1"/>
          <p:nvPr/>
        </p:nvSpPr>
        <p:spPr>
          <a:xfrm>
            <a:off x="483080" y="1820173"/>
            <a:ext cx="11153954" cy="43242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500">
                <a:solidFill>
                  <a:schemeClr val="bg1"/>
                </a:solidFill>
                <a:latin typeface="Times"/>
                <a:cs typeface="Times"/>
              </a:rPr>
              <a:t>This is the most complex part of the problem solving that requires careful analysis of the outcome of actions and then selecting the best solution for implementation. It requires simulating each potential solution carefully.</a:t>
            </a:r>
            <a:endParaRPr lang="en-US" sz="2500" dirty="0">
              <a:solidFill>
                <a:schemeClr val="bg1"/>
              </a:solidFill>
              <a:latin typeface="Times"/>
              <a:cs typeface="Times"/>
            </a:endParaRPr>
          </a:p>
          <a:p>
            <a:pPr algn="just"/>
            <a:endParaRPr lang="en-US" sz="2500" dirty="0">
              <a:solidFill>
                <a:schemeClr val="bg1"/>
              </a:solidFill>
              <a:latin typeface="Times"/>
              <a:cs typeface="Times"/>
            </a:endParaRPr>
          </a:p>
          <a:p>
            <a:pPr algn="just"/>
            <a:r>
              <a:rPr lang="en-US" sz="2500">
                <a:solidFill>
                  <a:schemeClr val="bg1"/>
                </a:solidFill>
                <a:latin typeface="Times"/>
                <a:ea typeface="+mn-lt"/>
                <a:cs typeface="+mn-lt"/>
              </a:rPr>
              <a:t>We all have to make decisions all the time, from issues like what to have for lunch, right up to lifechanging decisions like where and what to study, and who to marry.</a:t>
            </a:r>
            <a:endParaRPr lang="en-US" sz="2500" dirty="0">
              <a:solidFill>
                <a:schemeClr val="bg1"/>
              </a:solidFill>
              <a:latin typeface="Times"/>
              <a:ea typeface="+mn-lt"/>
              <a:cs typeface="+mn-lt"/>
            </a:endParaRPr>
          </a:p>
          <a:p>
            <a:pPr algn="just"/>
            <a:endParaRPr lang="en-US" sz="2500" dirty="0">
              <a:solidFill>
                <a:schemeClr val="bg1"/>
              </a:solidFill>
              <a:latin typeface="Times"/>
              <a:ea typeface="+mn-lt"/>
              <a:cs typeface="+mn-lt"/>
            </a:endParaRPr>
          </a:p>
          <a:p>
            <a:pPr algn="just"/>
            <a:r>
              <a:rPr lang="en-US" sz="2500">
                <a:solidFill>
                  <a:schemeClr val="bg1"/>
                </a:solidFill>
                <a:latin typeface="Times"/>
                <a:ea typeface="+mn-lt"/>
                <a:cs typeface="+mn-lt"/>
              </a:rPr>
              <a:t>Some people put off making decisions by endlessly searching for more information or getting other people to offer their recommendations. Others resort to decision-making by taking a vote, sticking a pin in a list or tossing a coin.</a:t>
            </a:r>
            <a:endParaRPr lang="en-US" sz="2500" dirty="0">
              <a:solidFill>
                <a:schemeClr val="bg1"/>
              </a:solidFill>
              <a:latin typeface="Times"/>
              <a:cs typeface="Times"/>
            </a:endParaRPr>
          </a:p>
          <a:p>
            <a:pPr algn="just"/>
            <a:endParaRPr lang="en-US" sz="2500" dirty="0">
              <a:solidFill>
                <a:schemeClr val="bg1"/>
              </a:solidFill>
              <a:latin typeface="Times"/>
              <a:ea typeface="+mn-lt"/>
              <a:cs typeface="+mn-lt"/>
            </a:endParaRPr>
          </a:p>
        </p:txBody>
      </p:sp>
    </p:spTree>
    <p:extLst>
      <p:ext uri="{BB962C8B-B14F-4D97-AF65-F5344CB8AC3E}">
        <p14:creationId xmlns:p14="http://schemas.microsoft.com/office/powerpoint/2010/main" val="1124643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5" name="Rectangle 14">
            <a:extLst>
              <a:ext uri="{FF2B5EF4-FFF2-40B4-BE49-F238E27FC236}">
                <a16:creationId xmlns:a16="http://schemas.microsoft.com/office/drawing/2014/main" id="{C7FE5201-BB98-480C-BADB-207C8F893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1F914-4291-4C8C-A243-2C99A9B7A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07" y="3918855"/>
            <a:ext cx="11147071" cy="2449283"/>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97703-9C6B-42B3-9B60-9147AC91B835}"/>
              </a:ext>
            </a:extLst>
          </p:cNvPr>
          <p:cNvSpPr>
            <a:spLocks noGrp="1"/>
          </p:cNvSpPr>
          <p:nvPr>
            <p:ph type="title"/>
          </p:nvPr>
        </p:nvSpPr>
        <p:spPr>
          <a:xfrm>
            <a:off x="481007" y="482999"/>
            <a:ext cx="10384741" cy="2006220"/>
          </a:xfrm>
        </p:spPr>
        <p:txBody>
          <a:bodyPr vert="horz" lIns="91440" tIns="45720" rIns="91440" bIns="45720" rtlCol="0" anchor="ctr">
            <a:normAutofit/>
          </a:bodyPr>
          <a:lstStyle/>
          <a:p>
            <a:r>
              <a:rPr lang="en-US" sz="5000">
                <a:latin typeface="Modern Love"/>
              </a:rPr>
              <a:t>Assertiveness</a:t>
            </a:r>
            <a:r>
              <a:rPr lang="en-US" dirty="0"/>
              <a:t> </a:t>
            </a:r>
          </a:p>
        </p:txBody>
      </p:sp>
      <p:cxnSp>
        <p:nvCxnSpPr>
          <p:cNvPr id="19" name="Straight Connector 18">
            <a:extLst>
              <a:ext uri="{FF2B5EF4-FFF2-40B4-BE49-F238E27FC236}">
                <a16:creationId xmlns:a16="http://schemas.microsoft.com/office/drawing/2014/main" id="{5AB48E07-F525-4D7B-9770-093A165193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4" name="Picture 4" descr="A picture containing text, businesscard&#10;&#10;Description automatically generated">
            <a:extLst>
              <a:ext uri="{FF2B5EF4-FFF2-40B4-BE49-F238E27FC236}">
                <a16:creationId xmlns:a16="http://schemas.microsoft.com/office/drawing/2014/main" id="{D7289D96-F866-4ED9-8B2E-BB037A0D9B40}"/>
              </a:ext>
            </a:extLst>
          </p:cNvPr>
          <p:cNvPicPr>
            <a:picLocks noGrp="1" noChangeAspect="1"/>
          </p:cNvPicPr>
          <p:nvPr>
            <p:ph idx="1"/>
          </p:nvPr>
        </p:nvPicPr>
        <p:blipFill>
          <a:blip r:embed="rId2">
            <a:alphaModFix/>
            <a:extLst>
              <a:ext uri="{837473B0-CC2E-450A-ABE3-18F120FF3D39}">
                <a1611:picAttrSrcUrl xmlns:a1611="http://schemas.microsoft.com/office/drawing/2016/11/main" r:id="rId3"/>
              </a:ext>
            </a:extLst>
          </a:blip>
          <a:stretch>
            <a:fillRect/>
          </a:stretch>
        </p:blipFill>
        <p:spPr>
          <a:xfrm>
            <a:off x="481806" y="2070118"/>
            <a:ext cx="4253758" cy="1856401"/>
          </a:xfrm>
          <a:prstGeom prst="rect">
            <a:avLst/>
          </a:prstGeom>
        </p:spPr>
      </p:pic>
      <p:cxnSp>
        <p:nvCxnSpPr>
          <p:cNvPr id="21" name="Straight Connector 20">
            <a:extLst>
              <a:ext uri="{FF2B5EF4-FFF2-40B4-BE49-F238E27FC236}">
                <a16:creationId xmlns:a16="http://schemas.microsoft.com/office/drawing/2014/main" id="{F89C6C02-EDA3-4D0B-9C4E-AAE0F2C7D5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92253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554F3D7F-B18F-40A2-B5DD-0500909F88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8F06A64D-D7A9-4141-B219-0117F47112BD}"/>
              </a:ext>
            </a:extLst>
          </p:cNvPr>
          <p:cNvSpPr txBox="1"/>
          <p:nvPr/>
        </p:nvSpPr>
        <p:spPr>
          <a:xfrm>
            <a:off x="483079" y="3919268"/>
            <a:ext cx="11168332" cy="20159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latin typeface="Times"/>
                <a:cs typeface="Times"/>
              </a:rPr>
              <a:t>is about being able to express yourself with confidence, without having to resort to passive, aggressive or manipulative behavior</a:t>
            </a:r>
            <a:endParaRPr lang="en-US" sz="2500" dirty="0">
              <a:latin typeface="Times"/>
              <a:cs typeface="Times"/>
            </a:endParaRPr>
          </a:p>
          <a:p>
            <a:endParaRPr lang="en-US" sz="2500" dirty="0">
              <a:latin typeface="Times"/>
              <a:cs typeface="Times"/>
            </a:endParaRPr>
          </a:p>
          <a:p>
            <a:r>
              <a:rPr lang="en-US" sz="2500">
                <a:latin typeface="Times"/>
                <a:ea typeface="+mn-lt"/>
                <a:cs typeface="+mn-lt"/>
              </a:rPr>
              <a:t>It involves greater self-awareness; getting to know, like, and be in charge of the real ‘you’.</a:t>
            </a:r>
            <a:endParaRPr lang="en-US" sz="2500" dirty="0">
              <a:latin typeface="Times"/>
              <a:cs typeface="Times"/>
            </a:endParaRPr>
          </a:p>
        </p:txBody>
      </p:sp>
    </p:spTree>
    <p:extLst>
      <p:ext uri="{BB962C8B-B14F-4D97-AF65-F5344CB8AC3E}">
        <p14:creationId xmlns:p14="http://schemas.microsoft.com/office/powerpoint/2010/main" val="3767962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7DA568B4-06BE-42A6-A5B6-A0FC251DAE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userDrawn="1">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CC85BFE-0D03-41B5-87E4-5FA667FA55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userDrawn="1">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40" name="Rectangle 39">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quot;Conclusion&quot; Word Formed From Lettered Yellow Tiles · Free ...">
            <a:extLst>
              <a:ext uri="{FF2B5EF4-FFF2-40B4-BE49-F238E27FC236}">
                <a16:creationId xmlns:a16="http://schemas.microsoft.com/office/drawing/2014/main" id="{F1431FCA-68DF-45B8-BFEE-62D87BE1B16C}"/>
              </a:ext>
            </a:extLst>
          </p:cNvPr>
          <p:cNvPicPr>
            <a:picLocks noGrp="1" noChangeAspect="1"/>
          </p:cNvPicPr>
          <p:nvPr>
            <p:ph idx="1"/>
          </p:nvPr>
        </p:nvPicPr>
        <p:blipFill rotWithShape="1">
          <a:blip r:embed="rId2"/>
          <a:srcRect t="3960" b="11771"/>
          <a:stretch/>
        </p:blipFill>
        <p:spPr>
          <a:xfrm>
            <a:off x="1530" y="10"/>
            <a:ext cx="12188941" cy="6857990"/>
          </a:xfrm>
          <a:prstGeom prst="rect">
            <a:avLst/>
          </a:prstGeom>
        </p:spPr>
      </p:pic>
      <p:cxnSp>
        <p:nvCxnSpPr>
          <p:cNvPr id="42" name="Straight Connector 41">
            <a:extLst>
              <a:ext uri="{FF2B5EF4-FFF2-40B4-BE49-F238E27FC236}">
                <a16:creationId xmlns:a16="http://schemas.microsoft.com/office/drawing/2014/main" id="{6108BD3D-CFD0-4A15-ACF6-EBC254CD7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0662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userDrawn="1">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17"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5" name="Picture 4" descr="Writing an appointment on a paper agenda">
            <a:extLst>
              <a:ext uri="{FF2B5EF4-FFF2-40B4-BE49-F238E27FC236}">
                <a16:creationId xmlns:a16="http://schemas.microsoft.com/office/drawing/2014/main" id="{49C9B6CE-B4AC-4D17-8D91-A5C6E338E327}"/>
              </a:ext>
            </a:extLst>
          </p:cNvPr>
          <p:cNvPicPr>
            <a:picLocks noChangeAspect="1"/>
          </p:cNvPicPr>
          <p:nvPr/>
        </p:nvPicPr>
        <p:blipFill rotWithShape="1">
          <a:blip r:embed="rId2">
            <a:alphaModFix/>
          </a:blip>
          <a:srcRect t="15582" r="6" b="6"/>
          <a:stretch/>
        </p:blipFill>
        <p:spPr>
          <a:xfrm>
            <a:off x="1530" y="10"/>
            <a:ext cx="12188941" cy="6857990"/>
          </a:xfrm>
          <a:prstGeom prst="rect">
            <a:avLst/>
          </a:prstGeom>
        </p:spPr>
      </p:pic>
      <p:sp>
        <p:nvSpPr>
          <p:cNvPr id="19" name="Rectangle 18">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80FBA3-8AA1-42FE-842F-01388F56C1E3}"/>
              </a:ext>
            </a:extLst>
          </p:cNvPr>
          <p:cNvSpPr>
            <a:spLocks noGrp="1"/>
          </p:cNvSpPr>
          <p:nvPr>
            <p:ph type="title"/>
          </p:nvPr>
        </p:nvSpPr>
        <p:spPr>
          <a:xfrm>
            <a:off x="-2877" y="2761382"/>
            <a:ext cx="2734576" cy="1338053"/>
          </a:xfrm>
        </p:spPr>
        <p:txBody>
          <a:bodyPr vert="horz" lIns="91440" tIns="45720" rIns="91440" bIns="45720" rtlCol="0" anchor="b">
            <a:normAutofit/>
          </a:bodyPr>
          <a:lstStyle/>
          <a:p>
            <a:r>
              <a:rPr lang="en-US" sz="5000" dirty="0">
                <a:solidFill>
                  <a:srgbClr val="FFFFFF"/>
                </a:solidFill>
                <a:latin typeface="Modern Love"/>
              </a:rPr>
              <a:t>Agenda</a:t>
            </a:r>
          </a:p>
        </p:txBody>
      </p:sp>
      <p:cxnSp>
        <p:nvCxnSpPr>
          <p:cNvPr id="21" name="Straight Connector 20">
            <a:extLst>
              <a:ext uri="{FF2B5EF4-FFF2-40B4-BE49-F238E27FC236}">
                <a16:creationId xmlns:a16="http://schemas.microsoft.com/office/drawing/2014/main" id="{6D02D326-F829-4915-A540-3A4D5ADFC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528E080-CC35-4F6C-9D3C-949904DC4D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FBBE16B-315B-4C95-836F-6F4CEBF74EA2}"/>
              </a:ext>
            </a:extLst>
          </p:cNvPr>
          <p:cNvSpPr txBox="1"/>
          <p:nvPr/>
        </p:nvSpPr>
        <p:spPr>
          <a:xfrm rot="21240000">
            <a:off x="3841712" y="844830"/>
            <a:ext cx="5318233"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000" b="1"/>
              <a:t>Time Management</a:t>
            </a:r>
          </a:p>
          <a:p>
            <a:pPr marL="285750" indent="-285750">
              <a:buFont typeface="Wingdings"/>
              <a:buChar char="Ø"/>
            </a:pPr>
            <a:r>
              <a:rPr lang="en-US" sz="2000" b="1"/>
              <a:t>Managing Time Efficiently</a:t>
            </a:r>
          </a:p>
          <a:p>
            <a:pPr marL="285750" indent="-285750">
              <a:buFont typeface="Wingdings"/>
              <a:buChar char="Ø"/>
            </a:pPr>
            <a:r>
              <a:rPr lang="en-US" sz="2000" b="1"/>
              <a:t>Time Management Skills</a:t>
            </a:r>
          </a:p>
          <a:p>
            <a:pPr marL="285750" indent="-285750">
              <a:buFont typeface="Wingdings"/>
              <a:buChar char="Ø"/>
            </a:pPr>
            <a:r>
              <a:rPr lang="en-US" sz="2000" b="1"/>
              <a:t>Communication Skills</a:t>
            </a:r>
          </a:p>
          <a:p>
            <a:pPr marL="285750" indent="-285750">
              <a:buFont typeface="Wingdings"/>
              <a:buChar char="Ø"/>
            </a:pPr>
            <a:r>
              <a:rPr lang="en-US" sz="2000" b="1"/>
              <a:t>Introduction to Interpersonal Skills</a:t>
            </a:r>
          </a:p>
          <a:p>
            <a:pPr marL="285750" indent="-285750">
              <a:buFont typeface="Wingdings"/>
              <a:buChar char="Ø"/>
            </a:pPr>
            <a:r>
              <a:rPr lang="en-US" sz="2000" b="1"/>
              <a:t>Importance of Interpersonal Skills</a:t>
            </a:r>
          </a:p>
          <a:p>
            <a:pPr marL="285750" indent="-285750">
              <a:buFont typeface="Wingdings"/>
              <a:buChar char="Ø"/>
            </a:pPr>
            <a:r>
              <a:rPr lang="en-US" sz="2000" b="1"/>
              <a:t>Communication in Interpersonal Skills</a:t>
            </a:r>
          </a:p>
          <a:p>
            <a:pPr marL="285750" indent="-285750">
              <a:buFont typeface="Wingdings"/>
              <a:buChar char="Ø"/>
            </a:pPr>
            <a:r>
              <a:rPr lang="en-US" sz="2000" b="1"/>
              <a:t>Tools in Interpersonal Skills</a:t>
            </a:r>
          </a:p>
          <a:p>
            <a:pPr marL="742950" lvl="1" indent="-285750">
              <a:buFont typeface="Wingdings"/>
              <a:buChar char="Ø"/>
            </a:pPr>
            <a:r>
              <a:rPr lang="en-US" sz="2000" b="1"/>
              <a:t>Verbal Communication</a:t>
            </a:r>
          </a:p>
          <a:p>
            <a:pPr marL="742950" lvl="1" indent="-285750">
              <a:buFont typeface="Wingdings"/>
              <a:buChar char="Ø"/>
            </a:pPr>
            <a:r>
              <a:rPr lang="en-US" sz="2000" b="1"/>
              <a:t>Non-Verbal Communication</a:t>
            </a:r>
          </a:p>
          <a:p>
            <a:pPr marL="742950" lvl="1" indent="-285750">
              <a:buFont typeface="Wingdings"/>
              <a:buChar char="Ø"/>
            </a:pPr>
            <a:r>
              <a:rPr lang="en-US" sz="2000" b="1"/>
              <a:t>Listening Skills</a:t>
            </a:r>
          </a:p>
          <a:p>
            <a:pPr marL="742950" lvl="1" indent="-285750">
              <a:buFont typeface="Wingdings"/>
              <a:buChar char="Ø"/>
            </a:pPr>
            <a:r>
              <a:rPr lang="en-US" sz="2000" b="1"/>
              <a:t>Negotiation</a:t>
            </a:r>
          </a:p>
          <a:p>
            <a:pPr marL="742950" lvl="1" indent="-285750">
              <a:buFont typeface="Wingdings"/>
              <a:buChar char="Ø"/>
            </a:pPr>
            <a:r>
              <a:rPr lang="en-US" sz="2000" b="1"/>
              <a:t>Problem Solving </a:t>
            </a:r>
          </a:p>
          <a:p>
            <a:pPr marL="742950" lvl="1" indent="-285750">
              <a:buFont typeface="Wingdings"/>
              <a:buChar char="Ø"/>
            </a:pPr>
            <a:r>
              <a:rPr lang="en-US" sz="2000" b="1"/>
              <a:t>Decession Making</a:t>
            </a:r>
          </a:p>
          <a:p>
            <a:pPr marL="742950" lvl="1" indent="-285750">
              <a:buFont typeface="Wingdings"/>
              <a:buChar char="Ø"/>
            </a:pPr>
            <a:r>
              <a:rPr lang="en-US" sz="2000" b="1"/>
              <a:t>Assertivenes </a:t>
            </a:r>
          </a:p>
          <a:p>
            <a:pPr marL="285750" indent="-285750">
              <a:buFont typeface="Wingdings"/>
              <a:buChar char="Ø"/>
            </a:pPr>
            <a:r>
              <a:rPr lang="en-US" sz="2000" b="1"/>
              <a:t>Conclusion</a:t>
            </a:r>
          </a:p>
        </p:txBody>
      </p:sp>
    </p:spTree>
    <p:extLst>
      <p:ext uri="{BB962C8B-B14F-4D97-AF65-F5344CB8AC3E}">
        <p14:creationId xmlns:p14="http://schemas.microsoft.com/office/powerpoint/2010/main" val="1594254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7DA568B4-06BE-42A6-A5B6-A0FC251DAE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userDrawn="1">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ACC85BFE-0D03-41B5-87E4-5FA667FA55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userDrawn="1">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38" name="Rectangle 37">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Calendar&#10;&#10;Description automatically generated">
            <a:extLst>
              <a:ext uri="{FF2B5EF4-FFF2-40B4-BE49-F238E27FC236}">
                <a16:creationId xmlns:a16="http://schemas.microsoft.com/office/drawing/2014/main" id="{7A708651-6E4D-4DD3-ACE9-B75FB2C521A5}"/>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t="15720" b="11"/>
          <a:stretch/>
        </p:blipFill>
        <p:spPr>
          <a:xfrm>
            <a:off x="1530" y="10"/>
            <a:ext cx="12188941" cy="6857990"/>
          </a:xfrm>
          <a:prstGeom prst="rect">
            <a:avLst/>
          </a:prstGeom>
        </p:spPr>
      </p:pic>
      <p:cxnSp>
        <p:nvCxnSpPr>
          <p:cNvPr id="40" name="Straight Connector 39">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5479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userDrawn="1">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17"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5" name="Picture 4" descr="Analogue clock">
            <a:extLst>
              <a:ext uri="{FF2B5EF4-FFF2-40B4-BE49-F238E27FC236}">
                <a16:creationId xmlns:a16="http://schemas.microsoft.com/office/drawing/2014/main" id="{DC1E1ED1-30F4-4FF9-9A83-89209F4918DA}"/>
              </a:ext>
            </a:extLst>
          </p:cNvPr>
          <p:cNvPicPr>
            <a:picLocks noChangeAspect="1"/>
          </p:cNvPicPr>
          <p:nvPr/>
        </p:nvPicPr>
        <p:blipFill rotWithShape="1">
          <a:blip r:embed="rId2">
            <a:alphaModFix/>
          </a:blip>
          <a:srcRect t="15706" r="6" b="6"/>
          <a:stretch/>
        </p:blipFill>
        <p:spPr>
          <a:xfrm>
            <a:off x="1530" y="10"/>
            <a:ext cx="12188941" cy="6857990"/>
          </a:xfrm>
          <a:prstGeom prst="rect">
            <a:avLst/>
          </a:prstGeom>
        </p:spPr>
      </p:pic>
      <p:sp>
        <p:nvSpPr>
          <p:cNvPr id="19" name="Rectangle 18">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9333CA-F944-49BC-A54D-FD079F8C9618}"/>
              </a:ext>
            </a:extLst>
          </p:cNvPr>
          <p:cNvSpPr>
            <a:spLocks noGrp="1"/>
          </p:cNvSpPr>
          <p:nvPr>
            <p:ph type="title"/>
          </p:nvPr>
        </p:nvSpPr>
        <p:spPr>
          <a:xfrm>
            <a:off x="3088255" y="489759"/>
            <a:ext cx="5926348" cy="921110"/>
          </a:xfrm>
        </p:spPr>
        <p:txBody>
          <a:bodyPr vert="horz" lIns="91440" tIns="45720" rIns="91440" bIns="45720" rtlCol="0" anchor="b">
            <a:normAutofit/>
          </a:bodyPr>
          <a:lstStyle/>
          <a:p>
            <a:r>
              <a:rPr lang="en-US" sz="5000" dirty="0">
                <a:solidFill>
                  <a:srgbClr val="FFFFFF"/>
                </a:solidFill>
                <a:latin typeface="Modern Love"/>
              </a:rPr>
              <a:t>Time Management</a:t>
            </a:r>
          </a:p>
        </p:txBody>
      </p:sp>
      <p:cxnSp>
        <p:nvCxnSpPr>
          <p:cNvPr id="21" name="Straight Connector 20">
            <a:extLst>
              <a:ext uri="{FF2B5EF4-FFF2-40B4-BE49-F238E27FC236}">
                <a16:creationId xmlns:a16="http://schemas.microsoft.com/office/drawing/2014/main" id="{6D02D326-F829-4915-A540-3A4D5ADFC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528E080-CC35-4F6C-9D3C-949904DC4D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2E04E2B0-A616-47C4-9830-D4F79493D139}"/>
              </a:ext>
            </a:extLst>
          </p:cNvPr>
          <p:cNvSpPr txBox="1"/>
          <p:nvPr/>
        </p:nvSpPr>
        <p:spPr>
          <a:xfrm>
            <a:off x="480106" y="2236374"/>
            <a:ext cx="10179266"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500" dirty="0">
                <a:solidFill>
                  <a:schemeClr val="bg1"/>
                </a:solidFill>
              </a:rPr>
              <a:t>Time management is more than just managing time</a:t>
            </a:r>
            <a:endParaRPr lang="en-US"/>
          </a:p>
          <a:p>
            <a:pPr marL="342900" indent="-342900">
              <a:buFont typeface="Arial"/>
              <a:buChar char="•"/>
            </a:pPr>
            <a:r>
              <a:rPr lang="en-US" sz="2500" dirty="0">
                <a:solidFill>
                  <a:schemeClr val="bg1"/>
                </a:solidFill>
              </a:rPr>
              <a:t>Controlling the use of the most valuable and undervalued resource</a:t>
            </a:r>
          </a:p>
          <a:p>
            <a:pPr marL="342900" indent="-342900">
              <a:buFont typeface="Arial"/>
              <a:buChar char="•"/>
            </a:pPr>
            <a:r>
              <a:rPr lang="en-US" sz="2500" dirty="0">
                <a:solidFill>
                  <a:schemeClr val="bg1"/>
                </a:solidFill>
              </a:rPr>
              <a:t>Managing oneself in relation to time</a:t>
            </a:r>
          </a:p>
          <a:p>
            <a:pPr marL="342900" indent="-342900">
              <a:buFont typeface="Arial"/>
              <a:buChar char="•"/>
            </a:pPr>
            <a:r>
              <a:rPr lang="en-US" sz="2500" dirty="0">
                <a:solidFill>
                  <a:schemeClr val="bg1"/>
                </a:solidFill>
              </a:rPr>
              <a:t>Setting priorities &amp; talking charge of the situation &amp; time utilization</a:t>
            </a:r>
          </a:p>
          <a:p>
            <a:pPr marL="342900" indent="-342900">
              <a:buFont typeface="Arial"/>
              <a:buChar char="•"/>
            </a:pPr>
            <a:r>
              <a:rPr lang="en-US" sz="2500" dirty="0">
                <a:solidFill>
                  <a:schemeClr val="bg1"/>
                </a:solidFill>
              </a:rPr>
              <a:t>Changing those habits or activities that cause waste of time</a:t>
            </a:r>
          </a:p>
          <a:p>
            <a:pPr marL="342900" indent="-342900">
              <a:buFont typeface="Arial"/>
              <a:buChar char="•"/>
            </a:pPr>
            <a:r>
              <a:rPr lang="en-US" sz="2500" dirty="0">
                <a:solidFill>
                  <a:schemeClr val="bg1"/>
                </a:solidFill>
              </a:rPr>
              <a:t>Willing to adopt habit &amp; methods to make maximum use of time</a:t>
            </a:r>
          </a:p>
        </p:txBody>
      </p:sp>
    </p:spTree>
    <p:extLst>
      <p:ext uri="{BB962C8B-B14F-4D97-AF65-F5344CB8AC3E}">
        <p14:creationId xmlns:p14="http://schemas.microsoft.com/office/powerpoint/2010/main" val="4198601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userDrawn="1">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17"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5" name="Picture 4" descr="Hourglass">
            <a:extLst>
              <a:ext uri="{FF2B5EF4-FFF2-40B4-BE49-F238E27FC236}">
                <a16:creationId xmlns:a16="http://schemas.microsoft.com/office/drawing/2014/main" id="{28F01772-9E7C-4341-8B3C-219C9FBB4A0B}"/>
              </a:ext>
            </a:extLst>
          </p:cNvPr>
          <p:cNvPicPr>
            <a:picLocks noChangeAspect="1"/>
          </p:cNvPicPr>
          <p:nvPr/>
        </p:nvPicPr>
        <p:blipFill rotWithShape="1">
          <a:blip r:embed="rId2">
            <a:alphaModFix/>
          </a:blip>
          <a:srcRect r="6" b="21135"/>
          <a:stretch/>
        </p:blipFill>
        <p:spPr>
          <a:xfrm>
            <a:off x="1530" y="10"/>
            <a:ext cx="12188941" cy="6857990"/>
          </a:xfrm>
          <a:prstGeom prst="rect">
            <a:avLst/>
          </a:prstGeom>
        </p:spPr>
      </p:pic>
      <p:sp>
        <p:nvSpPr>
          <p:cNvPr id="19" name="Rectangle 18">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F1F90C-2C4C-4B7C-BB16-6ABA01B270E5}"/>
              </a:ext>
            </a:extLst>
          </p:cNvPr>
          <p:cNvSpPr>
            <a:spLocks noGrp="1"/>
          </p:cNvSpPr>
          <p:nvPr>
            <p:ph type="title"/>
          </p:nvPr>
        </p:nvSpPr>
        <p:spPr>
          <a:xfrm>
            <a:off x="1851802" y="489758"/>
            <a:ext cx="8485519" cy="1151148"/>
          </a:xfrm>
        </p:spPr>
        <p:txBody>
          <a:bodyPr vert="horz" lIns="91440" tIns="45720" rIns="91440" bIns="45720" rtlCol="0" anchor="b">
            <a:normAutofit/>
          </a:bodyPr>
          <a:lstStyle/>
          <a:p>
            <a:pPr algn="ctr"/>
            <a:r>
              <a:rPr lang="en-US" sz="5000" dirty="0">
                <a:solidFill>
                  <a:srgbClr val="FFFFFF"/>
                </a:solidFill>
                <a:latin typeface="Modern Love"/>
              </a:rPr>
              <a:t>Managing Time Efficiently </a:t>
            </a:r>
            <a:endParaRPr lang="en-US" dirty="0"/>
          </a:p>
        </p:txBody>
      </p:sp>
      <p:cxnSp>
        <p:nvCxnSpPr>
          <p:cNvPr id="21" name="Straight Connector 20">
            <a:extLst>
              <a:ext uri="{FF2B5EF4-FFF2-40B4-BE49-F238E27FC236}">
                <a16:creationId xmlns:a16="http://schemas.microsoft.com/office/drawing/2014/main" id="{6D02D326-F829-4915-A540-3A4D5ADFC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528E080-CC35-4F6C-9D3C-949904DC4D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AEFDD6F8-061E-482C-8D04-6AA04EACE095}"/>
              </a:ext>
            </a:extLst>
          </p:cNvPr>
          <p:cNvSpPr txBox="1"/>
          <p:nvPr/>
        </p:nvSpPr>
        <p:spPr>
          <a:xfrm>
            <a:off x="900024" y="2035834"/>
            <a:ext cx="11297726" cy="27853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500" b="1" dirty="0">
                <a:solidFill>
                  <a:schemeClr val="bg1"/>
                </a:solidFill>
                <a:latin typeface="Times"/>
                <a:cs typeface="Times"/>
              </a:rPr>
              <a:t>Urgent task</a:t>
            </a:r>
            <a:endParaRPr lang="en-US" b="1">
              <a:solidFill>
                <a:schemeClr val="bg1"/>
              </a:solidFill>
            </a:endParaRPr>
          </a:p>
          <a:p>
            <a:pPr algn="just"/>
            <a:r>
              <a:rPr lang="en-US" sz="2500" dirty="0">
                <a:solidFill>
                  <a:schemeClr val="bg1"/>
                </a:solidFill>
                <a:latin typeface="Times"/>
                <a:ea typeface="+mn-lt"/>
                <a:cs typeface="+mn-lt"/>
              </a:rPr>
              <a:t>Urgent tasks demand your immediate attention, but whether you</a:t>
            </a:r>
            <a:endParaRPr lang="en-US" sz="2500" dirty="0">
              <a:solidFill>
                <a:schemeClr val="bg1"/>
              </a:solidFill>
              <a:latin typeface="Times"/>
              <a:cs typeface="Times"/>
            </a:endParaRPr>
          </a:p>
          <a:p>
            <a:pPr algn="just"/>
            <a:r>
              <a:rPr lang="en-US" sz="2500" dirty="0">
                <a:solidFill>
                  <a:schemeClr val="bg1"/>
                </a:solidFill>
                <a:latin typeface="Times"/>
                <a:ea typeface="+mn-lt"/>
                <a:cs typeface="+mn-lt"/>
              </a:rPr>
              <a:t>actually, give them that attention may or may not matter.</a:t>
            </a:r>
          </a:p>
          <a:p>
            <a:endParaRPr lang="en-US" sz="2500" dirty="0">
              <a:solidFill>
                <a:schemeClr val="bg1"/>
              </a:solidFill>
              <a:latin typeface="Times"/>
              <a:cs typeface="Times"/>
            </a:endParaRPr>
          </a:p>
          <a:p>
            <a:pPr marL="342900" indent="-342900">
              <a:buFont typeface="Arial"/>
              <a:buChar char="•"/>
            </a:pPr>
            <a:r>
              <a:rPr lang="en-US" sz="2500" b="1" dirty="0">
                <a:solidFill>
                  <a:schemeClr val="bg1"/>
                </a:solidFill>
                <a:latin typeface="Times"/>
                <a:ea typeface="+mn-lt"/>
                <a:cs typeface="+mn-lt"/>
              </a:rPr>
              <a:t>Important tasks</a:t>
            </a:r>
            <a:endParaRPr lang="en-US" sz="2500" b="1" dirty="0">
              <a:solidFill>
                <a:schemeClr val="bg1"/>
              </a:solidFill>
              <a:latin typeface="Times"/>
              <a:cs typeface="Times"/>
            </a:endParaRPr>
          </a:p>
          <a:p>
            <a:r>
              <a:rPr lang="en-US" sz="2500" dirty="0">
                <a:solidFill>
                  <a:schemeClr val="bg1"/>
                </a:solidFill>
                <a:latin typeface="Times"/>
                <a:ea typeface="+mn-lt"/>
                <a:cs typeface="+mn-lt"/>
              </a:rPr>
              <a:t>'Important' tasks matter, and not doing hem may have serious</a:t>
            </a:r>
          </a:p>
          <a:p>
            <a:r>
              <a:rPr lang="en-US" sz="2500" dirty="0">
                <a:solidFill>
                  <a:schemeClr val="bg1"/>
                </a:solidFill>
                <a:latin typeface="Times"/>
                <a:ea typeface="+mn-lt"/>
                <a:cs typeface="+mn-lt"/>
              </a:rPr>
              <a:t>consequences for you or others.</a:t>
            </a:r>
            <a:endParaRPr lang="en-US" sz="2500" dirty="0">
              <a:solidFill>
                <a:schemeClr val="bg1"/>
              </a:solidFill>
              <a:latin typeface="Times"/>
              <a:cs typeface="Times"/>
            </a:endParaRPr>
          </a:p>
        </p:txBody>
      </p:sp>
    </p:spTree>
    <p:extLst>
      <p:ext uri="{BB962C8B-B14F-4D97-AF65-F5344CB8AC3E}">
        <p14:creationId xmlns:p14="http://schemas.microsoft.com/office/powerpoint/2010/main" val="281770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177D8311-9DB2-4650-8922-3D1FF7C7F0CE}"/>
              </a:ext>
            </a:extLst>
          </p:cNvPr>
          <p:cNvPicPr>
            <a:picLocks noChangeAspect="1"/>
          </p:cNvPicPr>
          <p:nvPr/>
        </p:nvPicPr>
        <p:blipFill>
          <a:blip r:embed="rId2"/>
          <a:stretch>
            <a:fillRect/>
          </a:stretch>
        </p:blipFill>
        <p:spPr>
          <a:xfrm>
            <a:off x="-5751" y="-6721"/>
            <a:ext cx="12203500" cy="6885819"/>
          </a:xfrm>
          <a:prstGeom prst="rect">
            <a:avLst/>
          </a:prstGeom>
        </p:spPr>
      </p:pic>
    </p:spTree>
    <p:extLst>
      <p:ext uri="{BB962C8B-B14F-4D97-AF65-F5344CB8AC3E}">
        <p14:creationId xmlns:p14="http://schemas.microsoft.com/office/powerpoint/2010/main" val="940128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userDrawn="1">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17"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4" name="Picture 4" descr="A picture containing clock, indoor, watch, lamp&#10;&#10;Description automatically generated">
            <a:extLst>
              <a:ext uri="{FF2B5EF4-FFF2-40B4-BE49-F238E27FC236}">
                <a16:creationId xmlns:a16="http://schemas.microsoft.com/office/drawing/2014/main" id="{F4E89B88-9087-4556-B3A3-704F99A580BD}"/>
              </a:ext>
            </a:extLst>
          </p:cNvPr>
          <p:cNvPicPr>
            <a:picLocks noGrp="1" noChangeAspect="1"/>
          </p:cNvPicPr>
          <p:nvPr>
            <p:ph idx="1"/>
          </p:nvPr>
        </p:nvPicPr>
        <p:blipFill rotWithShape="1">
          <a:blip r:embed="rId2">
            <a:alphaModFix/>
            <a:extLst>
              <a:ext uri="{837473B0-CC2E-450A-ABE3-18F120FF3D39}">
                <a1611:picAttrSrcUrl xmlns:a1611="http://schemas.microsoft.com/office/drawing/2016/11/main" r:id="rId3"/>
              </a:ext>
            </a:extLst>
          </a:blip>
          <a:srcRect r="6690"/>
          <a:stretch/>
        </p:blipFill>
        <p:spPr>
          <a:xfrm>
            <a:off x="-41602" y="10"/>
            <a:ext cx="12188941" cy="6857990"/>
          </a:xfrm>
          <a:prstGeom prst="rect">
            <a:avLst/>
          </a:prstGeom>
        </p:spPr>
      </p:pic>
      <p:sp>
        <p:nvSpPr>
          <p:cNvPr id="19" name="Rectangle 18">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BD16C-472C-4377-B8A6-AD8D36FB347C}"/>
              </a:ext>
            </a:extLst>
          </p:cNvPr>
          <p:cNvSpPr>
            <a:spLocks noGrp="1"/>
          </p:cNvSpPr>
          <p:nvPr>
            <p:ph type="title"/>
          </p:nvPr>
        </p:nvSpPr>
        <p:spPr>
          <a:xfrm>
            <a:off x="2024330" y="489759"/>
            <a:ext cx="8068574" cy="978619"/>
          </a:xfrm>
        </p:spPr>
        <p:txBody>
          <a:bodyPr vert="horz" lIns="91440" tIns="45720" rIns="91440" bIns="45720" rtlCol="0" anchor="b">
            <a:normAutofit/>
          </a:bodyPr>
          <a:lstStyle/>
          <a:p>
            <a:pPr algn="ctr">
              <a:lnSpc>
                <a:spcPct val="90000"/>
              </a:lnSpc>
            </a:pPr>
            <a:r>
              <a:rPr lang="en-US" sz="5000" dirty="0">
                <a:solidFill>
                  <a:srgbClr val="FFFFFF"/>
                </a:solidFill>
                <a:latin typeface="Modern Love"/>
              </a:rPr>
              <a:t>Time Management Skills</a:t>
            </a:r>
            <a:endParaRPr lang="en-US" sz="5000"/>
          </a:p>
        </p:txBody>
      </p:sp>
      <p:cxnSp>
        <p:nvCxnSpPr>
          <p:cNvPr id="21" name="Straight Connector 20">
            <a:extLst>
              <a:ext uri="{FF2B5EF4-FFF2-40B4-BE49-F238E27FC236}">
                <a16:creationId xmlns:a16="http://schemas.microsoft.com/office/drawing/2014/main" id="{6D02D326-F829-4915-A540-3A4D5ADFC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528E080-CC35-4F6C-9D3C-949904DC4D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4FC34840-C48C-44BA-A61D-91CEC9C89CB1}"/>
              </a:ext>
            </a:extLst>
          </p:cNvPr>
          <p:cNvSpPr txBox="1"/>
          <p:nvPr/>
        </p:nvSpPr>
        <p:spPr>
          <a:xfrm>
            <a:off x="7096665" y="1662023"/>
            <a:ext cx="4540369"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3000" dirty="0">
                <a:solidFill>
                  <a:schemeClr val="bg1"/>
                </a:solidFill>
                <a:latin typeface="Times"/>
                <a:ea typeface="+mn-lt"/>
                <a:cs typeface="+mn-lt"/>
              </a:rPr>
              <a:t>Goal Setting</a:t>
            </a:r>
            <a:endParaRPr lang="en-US" sz="3000">
              <a:solidFill>
                <a:schemeClr val="bg1"/>
              </a:solidFill>
              <a:latin typeface="Times"/>
              <a:cs typeface="Times"/>
            </a:endParaRPr>
          </a:p>
          <a:p>
            <a:pPr marL="342900" indent="-342900">
              <a:buFont typeface="Arial"/>
              <a:buChar char="•"/>
            </a:pPr>
            <a:r>
              <a:rPr lang="en-US" sz="3000" dirty="0">
                <a:solidFill>
                  <a:schemeClr val="bg1"/>
                </a:solidFill>
                <a:latin typeface="Times"/>
                <a:ea typeface="+mn-lt"/>
                <a:cs typeface="+mn-lt"/>
              </a:rPr>
              <a:t>Prioritization</a:t>
            </a:r>
            <a:endParaRPr lang="en-US" sz="3000">
              <a:solidFill>
                <a:schemeClr val="bg1"/>
              </a:solidFill>
              <a:latin typeface="Times"/>
              <a:cs typeface="Times"/>
            </a:endParaRPr>
          </a:p>
          <a:p>
            <a:pPr marL="342900" indent="-342900">
              <a:buFont typeface="Arial"/>
              <a:buChar char="•"/>
            </a:pPr>
            <a:r>
              <a:rPr lang="en-US" sz="3000" dirty="0">
                <a:solidFill>
                  <a:schemeClr val="bg1"/>
                </a:solidFill>
                <a:latin typeface="Times"/>
                <a:ea typeface="+mn-lt"/>
                <a:cs typeface="+mn-lt"/>
              </a:rPr>
              <a:t>Self-awareness</a:t>
            </a:r>
            <a:endParaRPr lang="en-US" sz="3000">
              <a:solidFill>
                <a:schemeClr val="bg1"/>
              </a:solidFill>
              <a:latin typeface="Times"/>
              <a:cs typeface="Times"/>
            </a:endParaRPr>
          </a:p>
          <a:p>
            <a:pPr marL="342900" indent="-342900">
              <a:buFont typeface="Arial"/>
              <a:buChar char="•"/>
            </a:pPr>
            <a:r>
              <a:rPr lang="en-US" sz="3000" dirty="0">
                <a:solidFill>
                  <a:schemeClr val="bg1"/>
                </a:solidFill>
                <a:latin typeface="Times"/>
                <a:ea typeface="+mn-lt"/>
                <a:cs typeface="+mn-lt"/>
              </a:rPr>
              <a:t>Focus</a:t>
            </a:r>
            <a:endParaRPr lang="en-US" sz="3000">
              <a:solidFill>
                <a:schemeClr val="bg1"/>
              </a:solidFill>
              <a:latin typeface="Times"/>
              <a:cs typeface="Times"/>
            </a:endParaRPr>
          </a:p>
          <a:p>
            <a:pPr marL="342900" indent="-342900">
              <a:buFont typeface="Arial"/>
              <a:buChar char="•"/>
            </a:pPr>
            <a:r>
              <a:rPr lang="en-US" sz="3000" dirty="0">
                <a:solidFill>
                  <a:schemeClr val="bg1"/>
                </a:solidFill>
                <a:latin typeface="Times"/>
                <a:ea typeface="+mn-lt"/>
                <a:cs typeface="+mn-lt"/>
              </a:rPr>
              <a:t>Self - motivation</a:t>
            </a:r>
            <a:endParaRPr lang="en-US" sz="3000">
              <a:solidFill>
                <a:schemeClr val="bg1"/>
              </a:solidFill>
              <a:latin typeface="Times"/>
              <a:cs typeface="Times"/>
            </a:endParaRPr>
          </a:p>
          <a:p>
            <a:pPr marL="342900" indent="-342900">
              <a:buFont typeface="Arial"/>
              <a:buChar char="•"/>
            </a:pPr>
            <a:r>
              <a:rPr lang="en-US" sz="3000" dirty="0">
                <a:solidFill>
                  <a:schemeClr val="bg1"/>
                </a:solidFill>
                <a:latin typeface="Times"/>
                <a:ea typeface="+mn-lt"/>
                <a:cs typeface="+mn-lt"/>
              </a:rPr>
              <a:t>Planning</a:t>
            </a:r>
            <a:endParaRPr lang="en-US" sz="3000">
              <a:solidFill>
                <a:schemeClr val="bg1"/>
              </a:solidFill>
              <a:latin typeface="Times"/>
              <a:cs typeface="Times"/>
            </a:endParaRPr>
          </a:p>
          <a:p>
            <a:pPr marL="342900" indent="-342900">
              <a:buFont typeface="Arial"/>
              <a:buChar char="•"/>
            </a:pPr>
            <a:r>
              <a:rPr lang="en-US" sz="3000" dirty="0">
                <a:solidFill>
                  <a:schemeClr val="bg1"/>
                </a:solidFill>
                <a:latin typeface="Times"/>
                <a:ea typeface="+mn-lt"/>
                <a:cs typeface="+mn-lt"/>
              </a:rPr>
              <a:t>Communication Skills</a:t>
            </a:r>
            <a:endParaRPr lang="en-US" sz="3000">
              <a:solidFill>
                <a:schemeClr val="bg1"/>
              </a:solidFill>
              <a:latin typeface="Times"/>
              <a:cs typeface="Times"/>
            </a:endParaRPr>
          </a:p>
          <a:p>
            <a:pPr marL="342900" indent="-342900">
              <a:buFont typeface="Arial"/>
              <a:buChar char="•"/>
            </a:pPr>
            <a:r>
              <a:rPr lang="en-US" sz="3000" dirty="0">
                <a:solidFill>
                  <a:schemeClr val="bg1"/>
                </a:solidFill>
                <a:latin typeface="Times"/>
                <a:ea typeface="+mn-lt"/>
                <a:cs typeface="+mn-lt"/>
              </a:rPr>
              <a:t>Delegation/outsourcing</a:t>
            </a:r>
            <a:endParaRPr lang="en-US" sz="3000">
              <a:solidFill>
                <a:schemeClr val="bg1"/>
              </a:solidFill>
              <a:latin typeface="Times"/>
              <a:cs typeface="Times"/>
            </a:endParaRPr>
          </a:p>
          <a:p>
            <a:pPr marL="342900" indent="-342900">
              <a:buFont typeface="Arial"/>
              <a:buChar char="•"/>
            </a:pPr>
            <a:r>
              <a:rPr lang="en-US" sz="3000" dirty="0">
                <a:solidFill>
                  <a:schemeClr val="bg1"/>
                </a:solidFill>
                <a:latin typeface="Times"/>
                <a:ea typeface="+mn-lt"/>
                <a:cs typeface="+mn-lt"/>
              </a:rPr>
              <a:t>Stress Management</a:t>
            </a:r>
            <a:endParaRPr lang="en-US" sz="3000">
              <a:solidFill>
                <a:schemeClr val="bg1"/>
              </a:solidFill>
              <a:latin typeface="Times"/>
              <a:cs typeface="Times"/>
            </a:endParaRPr>
          </a:p>
          <a:p>
            <a:pPr marL="342900" indent="-342900">
              <a:buFont typeface="Arial"/>
              <a:buChar char="•"/>
            </a:pPr>
            <a:r>
              <a:rPr lang="en-US" sz="3000" dirty="0">
                <a:solidFill>
                  <a:schemeClr val="bg1"/>
                </a:solidFill>
                <a:latin typeface="Times"/>
                <a:ea typeface="+mn-lt"/>
                <a:cs typeface="+mn-lt"/>
              </a:rPr>
              <a:t>Patience</a:t>
            </a:r>
            <a:endParaRPr lang="en-US" sz="3000">
              <a:solidFill>
                <a:schemeClr val="bg1"/>
              </a:solidFill>
              <a:latin typeface="Times"/>
              <a:cs typeface="Times"/>
            </a:endParaRPr>
          </a:p>
        </p:txBody>
      </p:sp>
    </p:spTree>
    <p:extLst>
      <p:ext uri="{BB962C8B-B14F-4D97-AF65-F5344CB8AC3E}">
        <p14:creationId xmlns:p14="http://schemas.microsoft.com/office/powerpoint/2010/main" val="2292008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10">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12">
            <a:extLst>
              <a:ext uri="{FF2B5EF4-FFF2-40B4-BE49-F238E27FC236}">
                <a16:creationId xmlns:a16="http://schemas.microsoft.com/office/drawing/2014/main" id="{C34B9DE3-1715-4EE3-99FA-C9BC12F5D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person&#10;&#10;Description automatically generated">
            <a:extLst>
              <a:ext uri="{FF2B5EF4-FFF2-40B4-BE49-F238E27FC236}">
                <a16:creationId xmlns:a16="http://schemas.microsoft.com/office/drawing/2014/main" id="{CB36453D-0ADB-44AC-8031-1B239D86CADD}"/>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t="8984" r="-1" b="6725"/>
          <a:stretch/>
        </p:blipFill>
        <p:spPr>
          <a:xfrm>
            <a:off x="20" y="10"/>
            <a:ext cx="12188932" cy="6857990"/>
          </a:xfrm>
          <a:prstGeom prst="rect">
            <a:avLst/>
          </a:prstGeom>
        </p:spPr>
      </p:pic>
      <p:sp>
        <p:nvSpPr>
          <p:cNvPr id="2" name="Title 1">
            <a:extLst>
              <a:ext uri="{FF2B5EF4-FFF2-40B4-BE49-F238E27FC236}">
                <a16:creationId xmlns:a16="http://schemas.microsoft.com/office/drawing/2014/main" id="{90A79A1B-1869-4A50-A162-266ACE057137}"/>
              </a:ext>
            </a:extLst>
          </p:cNvPr>
          <p:cNvSpPr>
            <a:spLocks noGrp="1"/>
          </p:cNvSpPr>
          <p:nvPr>
            <p:ph type="title"/>
          </p:nvPr>
        </p:nvSpPr>
        <p:spPr>
          <a:xfrm>
            <a:off x="2567318" y="483116"/>
            <a:ext cx="7051133" cy="930904"/>
          </a:xfrm>
        </p:spPr>
        <p:txBody>
          <a:bodyPr anchor="t">
            <a:normAutofit/>
          </a:bodyPr>
          <a:lstStyle/>
          <a:p>
            <a:pPr algn="ctr"/>
            <a:r>
              <a:rPr lang="en-US" sz="5000" dirty="0">
                <a:solidFill>
                  <a:srgbClr val="FFFFFF"/>
                </a:solidFill>
                <a:latin typeface="Modern Love"/>
              </a:rPr>
              <a:t>Communication Skills</a:t>
            </a:r>
            <a:endParaRPr lang="en-US"/>
          </a:p>
        </p:txBody>
      </p:sp>
      <p:cxnSp>
        <p:nvCxnSpPr>
          <p:cNvPr id="10" name="Straight Connector 14">
            <a:extLst>
              <a:ext uri="{FF2B5EF4-FFF2-40B4-BE49-F238E27FC236}">
                <a16:creationId xmlns:a16="http://schemas.microsoft.com/office/drawing/2014/main" id="{6108BD3D-CFD0-4A15-ACF6-EBC254CD7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8" name="Content Placeholder 7">
            <a:extLst>
              <a:ext uri="{FF2B5EF4-FFF2-40B4-BE49-F238E27FC236}">
                <a16:creationId xmlns:a16="http://schemas.microsoft.com/office/drawing/2014/main" id="{8D2166A8-38F5-4FB2-B769-C6334429E340}"/>
              </a:ext>
            </a:extLst>
          </p:cNvPr>
          <p:cNvSpPr>
            <a:spLocks noGrp="1"/>
          </p:cNvSpPr>
          <p:nvPr>
            <p:ph idx="1"/>
          </p:nvPr>
        </p:nvSpPr>
        <p:spPr>
          <a:xfrm>
            <a:off x="488830" y="2894889"/>
            <a:ext cx="11701557" cy="3406737"/>
          </a:xfrm>
        </p:spPr>
        <p:txBody>
          <a:bodyPr vert="horz" lIns="91440" tIns="45720" rIns="91440" bIns="45720" rtlCol="0" anchor="b">
            <a:noAutofit/>
          </a:bodyPr>
          <a:lstStyle/>
          <a:p>
            <a:pPr marL="342900" indent="-342900">
              <a:buChar char="•"/>
            </a:pPr>
            <a:r>
              <a:rPr lang="en-US" sz="2500" dirty="0">
                <a:solidFill>
                  <a:schemeClr val="bg1"/>
                </a:solidFill>
                <a:latin typeface="Times"/>
                <a:ea typeface="+mn-lt"/>
                <a:cs typeface="+mn-lt"/>
              </a:rPr>
              <a:t>Have to work with others on a daily basis.</a:t>
            </a:r>
            <a:endParaRPr lang="en-US" sz="2500">
              <a:solidFill>
                <a:schemeClr val="bg1"/>
              </a:solidFill>
              <a:latin typeface="Times"/>
              <a:cs typeface="Times"/>
            </a:endParaRPr>
          </a:p>
          <a:p>
            <a:pPr marL="342900" indent="-342900">
              <a:buChar char="•"/>
            </a:pPr>
            <a:r>
              <a:rPr lang="en-US" sz="2500" dirty="0">
                <a:solidFill>
                  <a:schemeClr val="bg1"/>
                </a:solidFill>
                <a:latin typeface="Times"/>
                <a:ea typeface="+mn-lt"/>
                <a:cs typeface="+mn-lt"/>
              </a:rPr>
              <a:t>Strong communication skills will enable us to build supportive</a:t>
            </a:r>
            <a:endParaRPr lang="en-US" sz="2500">
              <a:solidFill>
                <a:schemeClr val="bg1"/>
              </a:solidFill>
              <a:latin typeface="Times"/>
              <a:cs typeface="Times"/>
            </a:endParaRPr>
          </a:p>
          <a:p>
            <a:r>
              <a:rPr lang="en-US" sz="2500" dirty="0">
                <a:solidFill>
                  <a:schemeClr val="bg1"/>
                </a:solidFill>
                <a:latin typeface="Times"/>
                <a:ea typeface="+mn-lt"/>
                <a:cs typeface="+mn-lt"/>
              </a:rPr>
              <a:t>     relationships with those whom we work with.</a:t>
            </a:r>
            <a:endParaRPr lang="en-US" sz="2500">
              <a:solidFill>
                <a:schemeClr val="bg1"/>
              </a:solidFill>
              <a:latin typeface="Times"/>
              <a:cs typeface="Times"/>
            </a:endParaRPr>
          </a:p>
          <a:p>
            <a:pPr marL="342900" indent="-342900">
              <a:buChar char="•"/>
            </a:pPr>
            <a:r>
              <a:rPr lang="en-US" sz="2500" dirty="0">
                <a:solidFill>
                  <a:schemeClr val="bg1"/>
                </a:solidFill>
                <a:latin typeface="Times"/>
                <a:ea typeface="+mn-lt"/>
                <a:cs typeface="+mn-lt"/>
              </a:rPr>
              <a:t>When we require another person to do some work for us; we</a:t>
            </a:r>
            <a:endParaRPr lang="en-US" sz="2500">
              <a:solidFill>
                <a:schemeClr val="bg1"/>
              </a:solidFill>
              <a:latin typeface="Times"/>
              <a:cs typeface="Times"/>
            </a:endParaRPr>
          </a:p>
          <a:p>
            <a:r>
              <a:rPr lang="en-US" sz="2500" dirty="0">
                <a:solidFill>
                  <a:schemeClr val="bg1"/>
                </a:solidFill>
                <a:latin typeface="Times"/>
                <a:ea typeface="+mn-lt"/>
                <a:cs typeface="+mn-lt"/>
              </a:rPr>
              <a:t>     wants to communicate in a manner which will enable them to</a:t>
            </a:r>
            <a:endParaRPr lang="en-US" sz="2500">
              <a:solidFill>
                <a:schemeClr val="bg1"/>
              </a:solidFill>
              <a:latin typeface="Times"/>
              <a:cs typeface="Times"/>
            </a:endParaRPr>
          </a:p>
          <a:p>
            <a:r>
              <a:rPr lang="en-US" sz="2500" dirty="0">
                <a:solidFill>
                  <a:schemeClr val="bg1"/>
                </a:solidFill>
                <a:latin typeface="Times"/>
                <a:ea typeface="+mn-lt"/>
                <a:cs typeface="+mn-lt"/>
              </a:rPr>
              <a:t>     perform the work to the desired standard, in the fastest time.</a:t>
            </a:r>
            <a:endParaRPr lang="en-US" sz="2500">
              <a:solidFill>
                <a:schemeClr val="bg1"/>
              </a:solidFill>
              <a:latin typeface="Times"/>
              <a:cs typeface="Times"/>
            </a:endParaRPr>
          </a:p>
          <a:p>
            <a:pPr marL="342900" indent="-342900">
              <a:buChar char="•"/>
            </a:pPr>
            <a:r>
              <a:rPr lang="en-US" sz="2500" dirty="0">
                <a:solidFill>
                  <a:schemeClr val="bg1"/>
                </a:solidFill>
                <a:latin typeface="Times"/>
                <a:ea typeface="+mn-lt"/>
                <a:cs typeface="+mn-lt"/>
              </a:rPr>
              <a:t>If any errors occur, we will want to raise the issue quickly and</a:t>
            </a:r>
            <a:endParaRPr lang="en-US" sz="2500">
              <a:solidFill>
                <a:schemeClr val="bg1"/>
              </a:solidFill>
              <a:latin typeface="Times"/>
              <a:cs typeface="Times"/>
            </a:endParaRPr>
          </a:p>
          <a:p>
            <a:r>
              <a:rPr lang="en-US" sz="2500" dirty="0">
                <a:solidFill>
                  <a:schemeClr val="bg1"/>
                </a:solidFill>
                <a:latin typeface="Times"/>
                <a:ea typeface="+mn-lt"/>
                <a:cs typeface="+mn-lt"/>
              </a:rPr>
              <a:t>     explain clearly about the adjustments that need to be made.</a:t>
            </a:r>
            <a:endParaRPr lang="en-US" sz="2500">
              <a:solidFill>
                <a:schemeClr val="bg1"/>
              </a:solidFill>
              <a:latin typeface="Times"/>
              <a:cs typeface="Times"/>
            </a:endParaRPr>
          </a:p>
          <a:p>
            <a:pPr marL="342900" indent="-342900">
              <a:buChar char="•"/>
            </a:pPr>
            <a:r>
              <a:rPr lang="en-US" sz="2500" dirty="0">
                <a:solidFill>
                  <a:schemeClr val="bg1"/>
                </a:solidFill>
                <a:latin typeface="Times"/>
                <a:ea typeface="+mn-lt"/>
                <a:cs typeface="+mn-lt"/>
              </a:rPr>
              <a:t>Quality of your communication directly impacts the quality of</a:t>
            </a:r>
            <a:endParaRPr lang="en-US" sz="2500">
              <a:solidFill>
                <a:schemeClr val="bg1"/>
              </a:solidFill>
              <a:latin typeface="Times"/>
              <a:cs typeface="Times"/>
            </a:endParaRPr>
          </a:p>
          <a:p>
            <a:r>
              <a:rPr lang="en-US" sz="2500" dirty="0">
                <a:solidFill>
                  <a:schemeClr val="bg1"/>
                </a:solidFill>
                <a:latin typeface="Times"/>
                <a:ea typeface="+mn-lt"/>
                <a:cs typeface="+mn-lt"/>
              </a:rPr>
              <a:t>     the work that gets done.</a:t>
            </a:r>
            <a:endParaRPr lang="en-US" sz="2500">
              <a:solidFill>
                <a:schemeClr val="bg1"/>
              </a:solidFill>
              <a:latin typeface="Times"/>
              <a:cs typeface="Times"/>
            </a:endParaRPr>
          </a:p>
        </p:txBody>
      </p:sp>
      <p:cxnSp>
        <p:nvCxnSpPr>
          <p:cNvPr id="12" name="Straight Connector 16">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0872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userDrawn="1">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17"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5" name="Picture 4" descr="One in a crowd">
            <a:extLst>
              <a:ext uri="{FF2B5EF4-FFF2-40B4-BE49-F238E27FC236}">
                <a16:creationId xmlns:a16="http://schemas.microsoft.com/office/drawing/2014/main" id="{3023CE69-722B-4811-A84B-383566B7F87A}"/>
              </a:ext>
            </a:extLst>
          </p:cNvPr>
          <p:cNvPicPr>
            <a:picLocks noChangeAspect="1"/>
          </p:cNvPicPr>
          <p:nvPr/>
        </p:nvPicPr>
        <p:blipFill rotWithShape="1">
          <a:blip r:embed="rId2">
            <a:alphaModFix/>
          </a:blip>
          <a:srcRect t="8121" r="6" b="16865"/>
          <a:stretch/>
        </p:blipFill>
        <p:spPr>
          <a:xfrm>
            <a:off x="1530" y="10"/>
            <a:ext cx="12188941" cy="6857990"/>
          </a:xfrm>
          <a:prstGeom prst="rect">
            <a:avLst/>
          </a:prstGeom>
        </p:spPr>
      </p:pic>
      <p:sp>
        <p:nvSpPr>
          <p:cNvPr id="19" name="Rectangle 18">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6922D6-133B-4D79-8C4E-5A5A9537F139}"/>
              </a:ext>
            </a:extLst>
          </p:cNvPr>
          <p:cNvSpPr>
            <a:spLocks noGrp="1"/>
          </p:cNvSpPr>
          <p:nvPr>
            <p:ph type="title"/>
          </p:nvPr>
        </p:nvSpPr>
        <p:spPr>
          <a:xfrm>
            <a:off x="845387" y="489759"/>
            <a:ext cx="10412084" cy="949865"/>
          </a:xfrm>
        </p:spPr>
        <p:txBody>
          <a:bodyPr vert="horz" lIns="91440" tIns="45720" rIns="91440" bIns="45720" rtlCol="0" anchor="b">
            <a:noAutofit/>
          </a:bodyPr>
          <a:lstStyle/>
          <a:p>
            <a:pPr>
              <a:lnSpc>
                <a:spcPct val="90000"/>
              </a:lnSpc>
            </a:pPr>
            <a:r>
              <a:rPr lang="en-US" sz="5000" dirty="0">
                <a:solidFill>
                  <a:srgbClr val="FFFFFF"/>
                </a:solidFill>
                <a:latin typeface="Modern Love"/>
              </a:rPr>
              <a:t>Introduction to Interpersonal Skill</a:t>
            </a:r>
          </a:p>
        </p:txBody>
      </p:sp>
      <p:cxnSp>
        <p:nvCxnSpPr>
          <p:cNvPr id="21" name="Straight Connector 20">
            <a:extLst>
              <a:ext uri="{FF2B5EF4-FFF2-40B4-BE49-F238E27FC236}">
                <a16:creationId xmlns:a16="http://schemas.microsoft.com/office/drawing/2014/main" id="{6D02D326-F829-4915-A540-3A4D5ADFC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528E080-CC35-4F6C-9D3C-949904DC4D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A048FD87-3F2C-461B-98E4-D1C86026B2BA}"/>
              </a:ext>
            </a:extLst>
          </p:cNvPr>
          <p:cNvSpPr txBox="1"/>
          <p:nvPr/>
        </p:nvSpPr>
        <p:spPr>
          <a:xfrm>
            <a:off x="842515" y="2165230"/>
            <a:ext cx="10794519"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500" dirty="0">
                <a:solidFill>
                  <a:schemeClr val="bg1"/>
                </a:solidFill>
                <a:latin typeface="Times"/>
                <a:cs typeface="Times"/>
              </a:rPr>
              <a:t>Interpersonal skills are the attitudes and habits that make workers at any seniority level valuable employees and contributing members of the work environment. </a:t>
            </a:r>
            <a:endParaRPr lang="en-US" sz="2500">
              <a:solidFill>
                <a:schemeClr val="bg1"/>
              </a:solidFill>
              <a:latin typeface="Times"/>
              <a:cs typeface="Times"/>
            </a:endParaRPr>
          </a:p>
          <a:p>
            <a:pPr algn="just"/>
            <a:endParaRPr lang="en-US" sz="2500" dirty="0">
              <a:solidFill>
                <a:schemeClr val="bg1"/>
              </a:solidFill>
              <a:latin typeface="Times"/>
              <a:cs typeface="Times"/>
            </a:endParaRPr>
          </a:p>
          <a:p>
            <a:pPr algn="just"/>
            <a:r>
              <a:rPr lang="en-US" sz="2500" dirty="0">
                <a:solidFill>
                  <a:schemeClr val="bg1"/>
                </a:solidFill>
                <a:latin typeface="Times"/>
                <a:ea typeface="+mn-lt"/>
                <a:cs typeface="+mn-lt"/>
              </a:rPr>
              <a:t>Interpersonal skills comes from the root word Interaction &amp; Person. In other words, it is the communication among two or more persons.</a:t>
            </a:r>
            <a:endParaRPr lang="en-US" sz="2500">
              <a:solidFill>
                <a:schemeClr val="bg1"/>
              </a:solidFill>
              <a:latin typeface="Times"/>
              <a:cs typeface="Times"/>
            </a:endParaRPr>
          </a:p>
          <a:p>
            <a:pPr algn="just"/>
            <a:endParaRPr lang="en-US" sz="2500" dirty="0">
              <a:solidFill>
                <a:schemeClr val="bg1"/>
              </a:solidFill>
              <a:latin typeface="Times"/>
              <a:cs typeface="Times"/>
            </a:endParaRPr>
          </a:p>
          <a:p>
            <a:pPr algn="just"/>
            <a:r>
              <a:rPr lang="en-US" sz="2500" dirty="0">
                <a:solidFill>
                  <a:schemeClr val="bg1"/>
                </a:solidFill>
                <a:latin typeface="Times"/>
                <a:ea typeface="+mn-lt"/>
                <a:cs typeface="+mn-lt"/>
              </a:rPr>
              <a:t>They include communication and social skills, teamwork, problem solving and critical thinking, and professionalism (time management and appearance).</a:t>
            </a:r>
            <a:endParaRPr lang="en-US" sz="2500" dirty="0">
              <a:solidFill>
                <a:schemeClr val="bg1"/>
              </a:solidFill>
              <a:latin typeface="Times"/>
              <a:cs typeface="Times"/>
            </a:endParaRPr>
          </a:p>
        </p:txBody>
      </p:sp>
      <p:pic>
        <p:nvPicPr>
          <p:cNvPr id="6" name="Picture 6">
            <a:extLst>
              <a:ext uri="{FF2B5EF4-FFF2-40B4-BE49-F238E27FC236}">
                <a16:creationId xmlns:a16="http://schemas.microsoft.com/office/drawing/2014/main" id="{FEF53AD4-FDE3-4A8F-A6B6-3EBB892DDD3B}"/>
              </a:ext>
            </a:extLst>
          </p:cNvPr>
          <p:cNvPicPr>
            <a:picLocks noChangeAspect="1"/>
          </p:cNvPicPr>
          <p:nvPr/>
        </p:nvPicPr>
        <p:blipFill>
          <a:blip r:embed="rId3"/>
          <a:stretch>
            <a:fillRect/>
          </a:stretch>
        </p:blipFill>
        <p:spPr>
          <a:xfrm>
            <a:off x="10009876" y="5337235"/>
            <a:ext cx="2178889" cy="1517531"/>
          </a:xfrm>
          <a:prstGeom prst="rect">
            <a:avLst/>
          </a:prstGeom>
        </p:spPr>
      </p:pic>
    </p:spTree>
    <p:extLst>
      <p:ext uri="{BB962C8B-B14F-4D97-AF65-F5344CB8AC3E}">
        <p14:creationId xmlns:p14="http://schemas.microsoft.com/office/powerpoint/2010/main" val="4125929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userDrawn="1">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17"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5" name="Picture 4" descr="A group of multi coloured wooden stick figures">
            <a:extLst>
              <a:ext uri="{FF2B5EF4-FFF2-40B4-BE49-F238E27FC236}">
                <a16:creationId xmlns:a16="http://schemas.microsoft.com/office/drawing/2014/main" id="{A19C5A71-E448-4FF7-8FE5-65EAB487C004}"/>
              </a:ext>
            </a:extLst>
          </p:cNvPr>
          <p:cNvPicPr>
            <a:picLocks noChangeAspect="1"/>
          </p:cNvPicPr>
          <p:nvPr/>
        </p:nvPicPr>
        <p:blipFill rotWithShape="1">
          <a:blip r:embed="rId2">
            <a:alphaModFix/>
          </a:blip>
          <a:srcRect t="10104" r="6" b="8755"/>
          <a:stretch/>
        </p:blipFill>
        <p:spPr>
          <a:xfrm>
            <a:off x="1530" y="10"/>
            <a:ext cx="12188941" cy="6857990"/>
          </a:xfrm>
          <a:prstGeom prst="rect">
            <a:avLst/>
          </a:prstGeom>
        </p:spPr>
      </p:pic>
      <p:sp>
        <p:nvSpPr>
          <p:cNvPr id="19" name="Rectangle 18">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ED7E0E-5530-44D8-88D0-8D54E272A05C}"/>
              </a:ext>
            </a:extLst>
          </p:cNvPr>
          <p:cNvSpPr>
            <a:spLocks noGrp="1"/>
          </p:cNvSpPr>
          <p:nvPr>
            <p:ph type="title"/>
          </p:nvPr>
        </p:nvSpPr>
        <p:spPr>
          <a:xfrm>
            <a:off x="529085" y="561646"/>
            <a:ext cx="11145329" cy="734203"/>
          </a:xfrm>
        </p:spPr>
        <p:txBody>
          <a:bodyPr vert="horz" lIns="91440" tIns="45720" rIns="91440" bIns="45720" rtlCol="0" anchor="b">
            <a:noAutofit/>
          </a:bodyPr>
          <a:lstStyle/>
          <a:p>
            <a:pPr algn="ctr">
              <a:lnSpc>
                <a:spcPct val="90000"/>
              </a:lnSpc>
            </a:pPr>
            <a:r>
              <a:rPr lang="en-US" sz="5000" dirty="0">
                <a:solidFill>
                  <a:srgbClr val="FFFFFF"/>
                </a:solidFill>
                <a:latin typeface="Modern Love"/>
              </a:rPr>
              <a:t>Importance's of Interpersonal Skills</a:t>
            </a:r>
            <a:endParaRPr lang="en-US" sz="5000"/>
          </a:p>
        </p:txBody>
      </p:sp>
      <p:cxnSp>
        <p:nvCxnSpPr>
          <p:cNvPr id="21" name="Straight Connector 20">
            <a:extLst>
              <a:ext uri="{FF2B5EF4-FFF2-40B4-BE49-F238E27FC236}">
                <a16:creationId xmlns:a16="http://schemas.microsoft.com/office/drawing/2014/main" id="{6D02D326-F829-4915-A540-3A4D5ADFC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528E080-CC35-4F6C-9D3C-949904DC4D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FC280CF6-AB12-4C9D-AD26-06DB356147BD}"/>
              </a:ext>
            </a:extLst>
          </p:cNvPr>
          <p:cNvSpPr txBox="1"/>
          <p:nvPr/>
        </p:nvSpPr>
        <p:spPr>
          <a:xfrm>
            <a:off x="483079" y="1547003"/>
            <a:ext cx="11197086" cy="27853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solidFill>
                  <a:schemeClr val="bg1"/>
                </a:solidFill>
                <a:latin typeface="Times"/>
                <a:cs typeface="Times"/>
              </a:rPr>
              <a:t>Employers will notice the presence or absence of these skills immediately during an interview, and they can impact long term advancement opportunities.</a:t>
            </a:r>
          </a:p>
          <a:p>
            <a:endParaRPr lang="en-US" sz="2500" dirty="0">
              <a:solidFill>
                <a:schemeClr val="bg1"/>
              </a:solidFill>
              <a:latin typeface="Times"/>
              <a:cs typeface="Times"/>
            </a:endParaRPr>
          </a:p>
          <a:p>
            <a:r>
              <a:rPr lang="en-US" sz="2500" dirty="0">
                <a:solidFill>
                  <a:schemeClr val="bg1"/>
                </a:solidFill>
                <a:latin typeface="Times"/>
                <a:cs typeface="Times"/>
              </a:rPr>
              <a:t>These skills are also important outside of the work life skills training can be “critical in enhancing the self-esteem of participants, Importance of Interpersonal Skills providing them the tools necessary to overcome their fear of independence and allowing them to experience their own definition of success”</a:t>
            </a:r>
          </a:p>
        </p:txBody>
      </p:sp>
      <p:pic>
        <p:nvPicPr>
          <p:cNvPr id="6" name="Picture 6" descr="A picture containing qr code&#10;&#10;Description automatically generated">
            <a:extLst>
              <a:ext uri="{FF2B5EF4-FFF2-40B4-BE49-F238E27FC236}">
                <a16:creationId xmlns:a16="http://schemas.microsoft.com/office/drawing/2014/main" id="{BD55B6BF-99DF-4127-84F5-F99341A330DE}"/>
              </a:ext>
            </a:extLst>
          </p:cNvPr>
          <p:cNvPicPr>
            <a:picLocks noChangeAspect="1"/>
          </p:cNvPicPr>
          <p:nvPr/>
        </p:nvPicPr>
        <p:blipFill>
          <a:blip r:embed="rId3"/>
          <a:stretch>
            <a:fillRect/>
          </a:stretch>
        </p:blipFill>
        <p:spPr>
          <a:xfrm>
            <a:off x="9454551" y="3985730"/>
            <a:ext cx="2743200" cy="2308352"/>
          </a:xfrm>
          <a:prstGeom prst="rect">
            <a:avLst/>
          </a:prstGeom>
        </p:spPr>
      </p:pic>
    </p:spTree>
    <p:extLst>
      <p:ext uri="{BB962C8B-B14F-4D97-AF65-F5344CB8AC3E}">
        <p14:creationId xmlns:p14="http://schemas.microsoft.com/office/powerpoint/2010/main" val="718618252"/>
      </p:ext>
    </p:extLst>
  </p:cSld>
  <p:clrMapOvr>
    <a:masterClrMapping/>
  </p:clrMapOvr>
</p:sld>
</file>

<file path=ppt/theme/theme1.xml><?xml version="1.0" encoding="utf-8"?>
<a:theme xmlns:a="http://schemas.openxmlformats.org/drawingml/2006/main" name="LevelVTI">
  <a:themeElements>
    <a:clrScheme name="Custom 88">
      <a:dk1>
        <a:sysClr val="windowText" lastClr="000000"/>
      </a:dk1>
      <a:lt1>
        <a:sysClr val="window" lastClr="FFFFFF"/>
      </a:lt1>
      <a:dk2>
        <a:srgbClr val="182230"/>
      </a:dk2>
      <a:lt2>
        <a:srgbClr val="F2F2F2"/>
      </a:lt2>
      <a:accent1>
        <a:srgbClr val="00BAC8"/>
      </a:accent1>
      <a:accent2>
        <a:srgbClr val="794DFF"/>
      </a:accent2>
      <a:accent3>
        <a:srgbClr val="00D17D"/>
      </a:accent3>
      <a:accent4>
        <a:srgbClr val="E69500"/>
      </a:accent4>
      <a:accent5>
        <a:srgbClr val="FE5D21"/>
      </a:accent5>
      <a:accent6>
        <a:srgbClr val="939393"/>
      </a:accent6>
      <a:hlink>
        <a:srgbClr val="3E8FF1"/>
      </a:hlink>
      <a:folHlink>
        <a:srgbClr val="939393"/>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LevelVTI</vt:lpstr>
      <vt:lpstr>Communication Skills, Time Management &amp; Interpersonal Skills</vt:lpstr>
      <vt:lpstr>Agenda</vt:lpstr>
      <vt:lpstr>Time Management</vt:lpstr>
      <vt:lpstr>Managing Time Efficiently </vt:lpstr>
      <vt:lpstr>PowerPoint Presentation</vt:lpstr>
      <vt:lpstr>Time Management Skills</vt:lpstr>
      <vt:lpstr>Communication Skills</vt:lpstr>
      <vt:lpstr>Introduction to Interpersonal Skill</vt:lpstr>
      <vt:lpstr>Importance's of Interpersonal Skills</vt:lpstr>
      <vt:lpstr>Communication in Interpersonal Skills</vt:lpstr>
      <vt:lpstr>Tools in Interpersonal Skills</vt:lpstr>
      <vt:lpstr>Verbal Communication</vt:lpstr>
      <vt:lpstr>Non-Verbal Communication</vt:lpstr>
      <vt:lpstr>Listening Skills </vt:lpstr>
      <vt:lpstr>Negotiation </vt:lpstr>
      <vt:lpstr>Problem Solving </vt:lpstr>
      <vt:lpstr>Decesion Making </vt:lpstr>
      <vt:lpstr>Assertiveness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561</cp:revision>
  <dcterms:created xsi:type="dcterms:W3CDTF">2021-10-15T17:21:13Z</dcterms:created>
  <dcterms:modified xsi:type="dcterms:W3CDTF">2021-10-16T08:23:32Z</dcterms:modified>
</cp:coreProperties>
</file>